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Layouts/slideLayout4.xml" ContentType="application/vnd.openxmlformats-officedocument.presentationml.slideLayou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4" r:id="rId2"/>
  </p:sldMasterIdLst>
  <p:notesMasterIdLst>
    <p:notesMasterId r:id="rId31"/>
  </p:notesMasterIdLst>
  <p:sldIdLst>
    <p:sldId id="302" r:id="rId3"/>
    <p:sldId id="257" r:id="rId4"/>
    <p:sldId id="277" r:id="rId5"/>
    <p:sldId id="278" r:id="rId6"/>
    <p:sldId id="279" r:id="rId7"/>
    <p:sldId id="268" r:id="rId8"/>
    <p:sldId id="269" r:id="rId9"/>
    <p:sldId id="265" r:id="rId10"/>
    <p:sldId id="264" r:id="rId11"/>
    <p:sldId id="266" r:id="rId12"/>
    <p:sldId id="267" r:id="rId13"/>
    <p:sldId id="287" r:id="rId14"/>
    <p:sldId id="276" r:id="rId15"/>
    <p:sldId id="284" r:id="rId16"/>
    <p:sldId id="283" r:id="rId17"/>
    <p:sldId id="285" r:id="rId18"/>
    <p:sldId id="286" r:id="rId19"/>
    <p:sldId id="291" r:id="rId20"/>
    <p:sldId id="292" r:id="rId21"/>
    <p:sldId id="293" r:id="rId22"/>
    <p:sldId id="294" r:id="rId23"/>
    <p:sldId id="295" r:id="rId24"/>
    <p:sldId id="299" r:id="rId25"/>
    <p:sldId id="297" r:id="rId26"/>
    <p:sldId id="301" r:id="rId27"/>
    <p:sldId id="298" r:id="rId28"/>
    <p:sldId id="300" r:id="rId29"/>
    <p:sldId id="258" r:id="rId30"/>
  </p:sldIdLst>
  <p:sldSz cx="9144000" cy="6858000" type="screen4x3"/>
  <p:notesSz cx="6669088" cy="9775825"/>
  <p:embeddedFontLs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Helvetica" panose="020B060402020202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E9D"/>
    <a:srgbClr val="78BE20"/>
    <a:srgbClr val="B5BD00"/>
    <a:srgbClr val="CE0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4564" autoAdjust="0"/>
  </p:normalViewPr>
  <p:slideViewPr>
    <p:cSldViewPr>
      <p:cViewPr varScale="1">
        <p:scale>
          <a:sx n="54" d="100"/>
          <a:sy n="54" d="100"/>
        </p:scale>
        <p:origin x="1890"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0489"/>
          </a:xfrm>
          <a:prstGeom prst="rect">
            <a:avLst/>
          </a:prstGeom>
        </p:spPr>
        <p:txBody>
          <a:bodyPr vert="horz" lIns="91440" tIns="45720" rIns="91440" bIns="45720" rtlCol="0"/>
          <a:lstStyle>
            <a:lvl1pPr algn="r">
              <a:defRPr sz="1200"/>
            </a:lvl1pPr>
          </a:lstStyle>
          <a:p>
            <a:fld id="{446E41DC-2D15-40C3-BB19-987BA2261848}" type="datetimeFigureOut">
              <a:rPr lang="en-GB" smtClean="0"/>
              <a:t>03/02/2020</a:t>
            </a:fld>
            <a:endParaRPr lang="en-GB"/>
          </a:p>
        </p:txBody>
      </p:sp>
      <p:sp>
        <p:nvSpPr>
          <p:cNvPr id="4" name="Slide Image Placeholder 3"/>
          <p:cNvSpPr>
            <a:spLocks noGrp="1" noRot="1" noChangeAspect="1"/>
          </p:cNvSpPr>
          <p:nvPr>
            <p:ph type="sldImg" idx="2"/>
          </p:nvPr>
        </p:nvSpPr>
        <p:spPr>
          <a:xfrm>
            <a:off x="1136650" y="1222375"/>
            <a:ext cx="4395788" cy="32988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04616"/>
            <a:ext cx="5335270" cy="384923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285338"/>
            <a:ext cx="2889938"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285338"/>
            <a:ext cx="2889938" cy="490488"/>
          </a:xfrm>
          <a:prstGeom prst="rect">
            <a:avLst/>
          </a:prstGeom>
        </p:spPr>
        <p:txBody>
          <a:bodyPr vert="horz" lIns="91440" tIns="45720" rIns="91440" bIns="45720" rtlCol="0" anchor="b"/>
          <a:lstStyle>
            <a:lvl1pPr algn="r">
              <a:defRPr sz="1200"/>
            </a:lvl1pPr>
          </a:lstStyle>
          <a:p>
            <a:fld id="{B2B8C01D-44B7-4091-AFAB-2F0654728EBB}" type="slidenum">
              <a:rPr lang="en-GB" smtClean="0"/>
              <a:t>‹#›</a:t>
            </a:fld>
            <a:endParaRPr lang="en-GB"/>
          </a:p>
        </p:txBody>
      </p:sp>
    </p:spTree>
    <p:extLst>
      <p:ext uri="{BB962C8B-B14F-4D97-AF65-F5344CB8AC3E}">
        <p14:creationId xmlns:p14="http://schemas.microsoft.com/office/powerpoint/2010/main" val="849316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r4crim.com/introduction-to-r-and-rstudio.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a:t>
            </a:r>
          </a:p>
          <a:p>
            <a:pPr lvl="1"/>
            <a:r>
              <a:rPr lang="en-GB" dirty="0"/>
              <a:t>What is R and R Studio?</a:t>
            </a:r>
          </a:p>
          <a:p>
            <a:pPr lvl="1"/>
            <a:r>
              <a:rPr lang="en-GB" dirty="0"/>
              <a:t>How to get R and R Studio? (downloading and installing)</a:t>
            </a:r>
          </a:p>
          <a:p>
            <a:pPr lvl="1"/>
            <a:r>
              <a:rPr lang="en-GB" dirty="0"/>
              <a:t>R Studio environment</a:t>
            </a:r>
          </a:p>
          <a:p>
            <a:pPr lvl="1"/>
            <a:r>
              <a:rPr lang="en-GB" dirty="0"/>
              <a:t>Scripts</a:t>
            </a:r>
          </a:p>
          <a:p>
            <a:pPr lvl="1"/>
            <a:r>
              <a:rPr lang="en-GB" dirty="0"/>
              <a:t>Codes</a:t>
            </a:r>
          </a:p>
          <a:p>
            <a:pPr marL="342900" lvl="1" indent="0">
              <a:buNone/>
            </a:pPr>
            <a:r>
              <a:rPr lang="en-GB" dirty="0"/>
              <a:t> </a:t>
            </a:r>
          </a:p>
          <a:p>
            <a:r>
              <a:rPr lang="en-GB" dirty="0"/>
              <a:t>Getting Started</a:t>
            </a:r>
          </a:p>
          <a:p>
            <a:pPr lvl="1"/>
            <a:r>
              <a:rPr lang="en-GB" dirty="0"/>
              <a:t>working directory</a:t>
            </a:r>
          </a:p>
          <a:p>
            <a:pPr lvl="1"/>
            <a:r>
              <a:rPr lang="en-GB" dirty="0"/>
              <a:t>projects</a:t>
            </a:r>
          </a:p>
          <a:p>
            <a:pPr lvl="1"/>
            <a:r>
              <a:rPr lang="en-GB" dirty="0"/>
              <a:t>installing packages</a:t>
            </a:r>
          </a:p>
          <a:p>
            <a:r>
              <a:rPr lang="en-GB" dirty="0"/>
              <a:t>Data types and structures</a:t>
            </a:r>
          </a:p>
          <a:p>
            <a:pPr lvl="1"/>
            <a:r>
              <a:rPr lang="en-GB" dirty="0"/>
              <a:t>vectors</a:t>
            </a:r>
          </a:p>
          <a:p>
            <a:pPr lvl="1"/>
            <a:r>
              <a:rPr lang="en-GB" dirty="0"/>
              <a:t>data frame</a:t>
            </a:r>
          </a:p>
          <a:p>
            <a:pPr lvl="1"/>
            <a:r>
              <a:rPr lang="en-GB" dirty="0"/>
              <a:t>factors</a:t>
            </a:r>
          </a:p>
          <a:p>
            <a:pPr lvl="0"/>
            <a:r>
              <a:rPr lang="en-GB" dirty="0">
                <a:solidFill>
                  <a:prstClr val="black"/>
                </a:solidFill>
              </a:rPr>
              <a:t>Using data </a:t>
            </a:r>
          </a:p>
          <a:p>
            <a:pPr lvl="1"/>
            <a:r>
              <a:rPr lang="en-GB" dirty="0">
                <a:solidFill>
                  <a:prstClr val="black"/>
                </a:solidFill>
              </a:rPr>
              <a:t>Where I’ll show you how to import data into R. </a:t>
            </a:r>
          </a:p>
        </p:txBody>
      </p:sp>
      <p:sp>
        <p:nvSpPr>
          <p:cNvPr id="4" name="Slide Number Placeholder 3"/>
          <p:cNvSpPr>
            <a:spLocks noGrp="1"/>
          </p:cNvSpPr>
          <p:nvPr>
            <p:ph type="sldNum" sz="quarter" idx="10"/>
          </p:nvPr>
        </p:nvSpPr>
        <p:spPr/>
        <p:txBody>
          <a:bodyPr/>
          <a:lstStyle/>
          <a:p>
            <a:fld id="{B2B8C01D-44B7-4091-AFAB-2F0654728EBB}" type="slidenum">
              <a:rPr lang="en-GB" smtClean="0"/>
              <a:t>2</a:t>
            </a:fld>
            <a:endParaRPr lang="en-GB"/>
          </a:p>
        </p:txBody>
      </p:sp>
    </p:spTree>
    <p:extLst>
      <p:ext uri="{BB962C8B-B14F-4D97-AF65-F5344CB8AC3E}">
        <p14:creationId xmlns:p14="http://schemas.microsoft.com/office/powerpoint/2010/main" val="2772732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ask</a:t>
            </a:r>
            <a:r>
              <a:rPr lang="en-GB" baseline="0" dirty="0"/>
              <a:t> r studio to install it for you from the ‘tools’ menu, then you search for the package and R studio will installed and send the code used to the console, so you can the code.</a:t>
            </a:r>
          </a:p>
          <a:p>
            <a:endParaRPr lang="en-GB" baseline="0" dirty="0"/>
          </a:p>
          <a:p>
            <a:r>
              <a:rPr lang="en-GB" dirty="0"/>
              <a:t>If you installed</a:t>
            </a:r>
            <a:r>
              <a:rPr lang="en-GB" baseline="0" dirty="0"/>
              <a:t> the package by clicking on the tabs, you can see that the code is being copied in the console, this is really important, as you can also learn the code, an next time, you can as R to install a package by coding.</a:t>
            </a:r>
          </a:p>
          <a:p>
            <a:endParaRPr lang="en-GB" baseline="0" dirty="0"/>
          </a:p>
          <a:p>
            <a:r>
              <a:rPr lang="en-GB" dirty="0"/>
              <a:t>If you are working on your own machines and don’t have </a:t>
            </a:r>
            <a:r>
              <a:rPr lang="en-GB" dirty="0" err="1"/>
              <a:t>tidyverse</a:t>
            </a:r>
            <a:r>
              <a:rPr lang="en-GB" baseline="0" dirty="0"/>
              <a:t> installed you will see a screen similar to this one, it can take some time as </a:t>
            </a:r>
            <a:r>
              <a:rPr lang="en-GB" baseline="0" dirty="0" err="1"/>
              <a:t>tidyverse</a:t>
            </a:r>
            <a:r>
              <a:rPr lang="en-GB" baseline="0" dirty="0"/>
              <a:t> is a collection of several packages so there are load to install. You can also install each package by itself.</a:t>
            </a:r>
          </a:p>
          <a:p>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11</a:t>
            </a:fld>
            <a:endParaRPr lang="en-GB"/>
          </a:p>
        </p:txBody>
      </p:sp>
    </p:spTree>
    <p:extLst>
      <p:ext uri="{BB962C8B-B14F-4D97-AF65-F5344CB8AC3E}">
        <p14:creationId xmlns:p14="http://schemas.microsoft.com/office/powerpoint/2010/main" val="109825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R need to load the packages in order to use them. Here you can see that I have loaded the dataset into the session. As I mentioned before, </a:t>
            </a:r>
            <a:r>
              <a:rPr lang="en-GB" baseline="0" dirty="0" err="1"/>
              <a:t>tydiverse</a:t>
            </a:r>
            <a:r>
              <a:rPr lang="en-GB" baseline="0" dirty="0"/>
              <a:t> is composed by several individual packages, that you can install at a stand alone package</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12</a:t>
            </a:fld>
            <a:endParaRPr lang="en-GB"/>
          </a:p>
        </p:txBody>
      </p:sp>
    </p:spTree>
    <p:extLst>
      <p:ext uri="{BB962C8B-B14F-4D97-AF65-F5344CB8AC3E}">
        <p14:creationId xmlns:p14="http://schemas.microsoft.com/office/powerpoint/2010/main" val="167786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13</a:t>
            </a:fld>
            <a:endParaRPr lang="en-GB"/>
          </a:p>
        </p:txBody>
      </p:sp>
    </p:spTree>
    <p:extLst>
      <p:ext uri="{BB962C8B-B14F-4D97-AF65-F5344CB8AC3E}">
        <p14:creationId xmlns:p14="http://schemas.microsoft.com/office/powerpoint/2010/main" val="2709237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When you make an assignment R does not print out any information. If you want to see what value a variable has just type the name of the variable on a line and press the enter key: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allows you to do all sorts of basic operations and save the numbers:</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14</a:t>
            </a:fld>
            <a:endParaRPr lang="en-GB"/>
          </a:p>
        </p:txBody>
      </p:sp>
    </p:spTree>
    <p:extLst>
      <p:ext uri="{BB962C8B-B14F-4D97-AF65-F5344CB8AC3E}">
        <p14:creationId xmlns:p14="http://schemas.microsoft.com/office/powerpoint/2010/main" val="2829962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15</a:t>
            </a:fld>
            <a:endParaRPr lang="en-GB"/>
          </a:p>
        </p:txBody>
      </p:sp>
    </p:spTree>
    <p:extLst>
      <p:ext uri="{BB962C8B-B14F-4D97-AF65-F5344CB8AC3E}">
        <p14:creationId xmlns:p14="http://schemas.microsoft.com/office/powerpoint/2010/main" val="3628955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data frame is a very important data type in R,  put it simple, it is </a:t>
            </a:r>
            <a:r>
              <a:rPr lang="en-GB" sz="1200" dirty="0"/>
              <a:t>a series of rows and columns with headers indicating variable names and row numbers indicating case numbers</a:t>
            </a:r>
          </a:p>
          <a:p>
            <a:endParaRPr lang="en-GB" dirty="0"/>
          </a:p>
          <a:p>
            <a:r>
              <a:rPr lang="en-GB" dirty="0"/>
              <a:t>Tibbles, are also structures for storing tabular data. </a:t>
            </a:r>
          </a:p>
          <a:p>
            <a:endParaRPr lang="en-GB" dirty="0"/>
          </a:p>
          <a:p>
            <a:r>
              <a:rPr lang="en-GB" dirty="0"/>
              <a:t>AS you can see </a:t>
            </a:r>
            <a:r>
              <a:rPr lang="en-GB" dirty="0" err="1"/>
              <a:t>tibbles</a:t>
            </a:r>
            <a:r>
              <a:rPr lang="en-GB" dirty="0"/>
              <a:t> are a bit more informative than</a:t>
            </a:r>
            <a:r>
              <a:rPr lang="en-GB" baseline="0" dirty="0"/>
              <a:t> data frame, it immediately tell us the class of the variables. Country is a character or nominal variable, while the other variables are all integers. Tibbles also make easy to read the numbers by highlighting the thousands.</a:t>
            </a:r>
          </a:p>
          <a:p>
            <a:endParaRPr lang="en-GB" baseline="0" dirty="0"/>
          </a:p>
          <a:p>
            <a:r>
              <a:rPr lang="en-GB" baseline="0" dirty="0"/>
              <a:t>On the other hand, data frames, have a bit of a cleaner view in the console</a:t>
            </a:r>
          </a:p>
          <a:p>
            <a:endParaRPr lang="en-GB" baseline="0" dirty="0"/>
          </a:p>
          <a:p>
            <a:r>
              <a:rPr lang="en-GB" baseline="0" dirty="0"/>
              <a:t>Both type of tables are essentially the same, but </a:t>
            </a:r>
            <a:r>
              <a:rPr lang="en-GB" baseline="0" dirty="0" err="1"/>
              <a:t>tibbles</a:t>
            </a:r>
            <a:r>
              <a:rPr lang="en-GB" baseline="0" dirty="0"/>
              <a:t> are the de facto data frame type used in the </a:t>
            </a:r>
            <a:r>
              <a:rPr lang="en-GB" baseline="0" dirty="0" err="1"/>
              <a:t>tydeverse</a:t>
            </a:r>
            <a:r>
              <a:rPr lang="en-GB" baseline="0" dirty="0"/>
              <a:t> packages because it work really well with all the functions available. However, we can still use data frames and </a:t>
            </a:r>
            <a:r>
              <a:rPr lang="en-GB" baseline="0" dirty="0" err="1"/>
              <a:t>tidyverse</a:t>
            </a:r>
            <a:r>
              <a:rPr lang="en-GB" baseline="0" dirty="0"/>
              <a:t> functions.</a:t>
            </a:r>
          </a:p>
          <a:p>
            <a:endParaRPr lang="en-GB" baseline="0" dirty="0"/>
          </a:p>
          <a:p>
            <a:r>
              <a:rPr lang="en-GB" baseline="0" dirty="0"/>
              <a:t>So, why am I telling you about this two types of tabular data? Just because, data frame are the most known data structure in R and probably you are already familiar or have heard about them, however we will be using a lot of </a:t>
            </a:r>
            <a:r>
              <a:rPr lang="en-GB" baseline="0" dirty="0" err="1"/>
              <a:t>tidyverse</a:t>
            </a:r>
            <a:r>
              <a:rPr lang="en-GB" baseline="0" dirty="0"/>
              <a:t> functions during the workshop and I don’t want you to get confuse on this as it doesn’t matter what type of tabular data we use, the operation will work anyway.</a:t>
            </a:r>
          </a:p>
          <a:p>
            <a:endParaRPr lang="en-GB" baseline="0" dirty="0"/>
          </a:p>
          <a:p>
            <a:r>
              <a:rPr lang="en-GB" baseline="0" dirty="0"/>
              <a:t>I personally, I still called them data frame, and I still use both types  of data structure.</a:t>
            </a:r>
          </a:p>
          <a:p>
            <a:endParaRPr lang="en-GB" baseline="0" dirty="0"/>
          </a:p>
          <a:p>
            <a:r>
              <a:rPr lang="en-GB" baseline="0" dirty="0"/>
              <a:t>If you want to learn more of </a:t>
            </a:r>
            <a:r>
              <a:rPr lang="en-GB" baseline="0" dirty="0" err="1"/>
              <a:t>tibbles</a:t>
            </a:r>
            <a:r>
              <a:rPr lang="en-GB" baseline="0" dirty="0"/>
              <a:t> and data frames,  you can read chapter 10 of the book R for data Science. It is a very short chapter that offer a good description of both data structures.</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16</a:t>
            </a:fld>
            <a:endParaRPr lang="en-GB"/>
          </a:p>
        </p:txBody>
      </p:sp>
    </p:spTree>
    <p:extLst>
      <p:ext uri="{BB962C8B-B14F-4D97-AF65-F5344CB8AC3E}">
        <p14:creationId xmlns:p14="http://schemas.microsoft.com/office/powerpoint/2010/main" val="548171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we learned before,</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 we need to set our working directory to the folder where the data is. </a:t>
            </a:r>
          </a:p>
          <a:p>
            <a:r>
              <a:rPr lang="en-GB" dirty="0"/>
              <a:t>R can</a:t>
            </a:r>
            <a:r>
              <a:rPr lang="en-GB" baseline="0" dirty="0"/>
              <a:t> analyse</a:t>
            </a:r>
            <a:r>
              <a:rPr lang="en-GB" dirty="0"/>
              <a:t> data</a:t>
            </a:r>
            <a:r>
              <a:rPr lang="en-GB" baseline="0" dirty="0"/>
              <a:t> on almost any format in R, but we need to make sure that R would be able to read the data. </a:t>
            </a:r>
            <a:r>
              <a:rPr lang="en-GB" dirty="0"/>
              <a:t>There a few packages used for</a:t>
            </a:r>
            <a:r>
              <a:rPr lang="en-GB" baseline="0" dirty="0"/>
              <a:t> importing data of different format into R, the most common ones are foreign and haven.</a:t>
            </a:r>
          </a:p>
          <a:p>
            <a:endParaRPr lang="en-GB" baseline="0" dirty="0"/>
          </a:p>
          <a:p>
            <a:r>
              <a:rPr lang="en-GB" baseline="0" dirty="0"/>
              <a:t>Importing data using foreign, will create a ‘data frame’, while using haven will create a </a:t>
            </a:r>
            <a:r>
              <a:rPr lang="en-GB" baseline="0" dirty="0" err="1"/>
              <a:t>tibble</a:t>
            </a:r>
            <a:r>
              <a:rPr lang="en-GB" baseline="0" dirty="0"/>
              <a:t>. One of the advantages of using haven is when you have a dataset into SPSS or Stata format, especially the newer ones, as it make easier working with factors or variables with labels. </a:t>
            </a:r>
          </a:p>
          <a:p>
            <a:endParaRPr lang="en-GB" baseline="0" dirty="0"/>
          </a:p>
          <a:p>
            <a:endParaRPr lang="en-GB" baseline="0" dirty="0"/>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17</a:t>
            </a:fld>
            <a:endParaRPr lang="en-GB"/>
          </a:p>
        </p:txBody>
      </p:sp>
    </p:spTree>
    <p:extLst>
      <p:ext uri="{BB962C8B-B14F-4D97-AF65-F5344CB8AC3E}">
        <p14:creationId xmlns:p14="http://schemas.microsoft.com/office/powerpoint/2010/main" val="1561794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a:t>
            </a:r>
            <a:r>
              <a:rPr lang="en-GB" baseline="0" dirty="0"/>
              <a:t> see how the r session looks like. I’ve set the working directory to my folder of choice and you can see on the right-down screen all the folder and files that I have in my working directory. The data that I want to use are in the ‘data webinar’ folder here.  I could have set my working directory specifically to the data folder, but this would imply that I would have need to change it more often, if I wanted to use files from other folders, but it is not problematic,  it just a matter of preferences </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18</a:t>
            </a:fld>
            <a:endParaRPr lang="en-GB"/>
          </a:p>
        </p:txBody>
      </p:sp>
    </p:spTree>
    <p:extLst>
      <p:ext uri="{BB962C8B-B14F-4D97-AF65-F5344CB8AC3E}">
        <p14:creationId xmlns:p14="http://schemas.microsoft.com/office/powerpoint/2010/main" val="2555069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 first</a:t>
            </a:r>
            <a:r>
              <a:rPr lang="en-GB" baseline="0" dirty="0"/>
              <a:t> going to show you the ‘easy’ way to import a dataset into R. This way only works if we have the </a:t>
            </a:r>
            <a:r>
              <a:rPr lang="en-GB" baseline="0" dirty="0" err="1"/>
              <a:t>tidyverse</a:t>
            </a:r>
            <a:r>
              <a:rPr lang="en-GB" baseline="0" dirty="0"/>
              <a:t> package installed and loaded. Here we focus on the file explorer window, I just double click on the folder where my data is saved and I can see that data. </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you want to learn more on how to load data into R,  check chapter 11 of the book R for data Science, with good explanation and some examples.</a:t>
            </a:r>
            <a:endParaRPr lang="en-GB" dirty="0"/>
          </a:p>
          <a:p>
            <a:endParaRPr lang="en-GB" baseline="0" dirty="0"/>
          </a:p>
          <a:p>
            <a:endParaRPr lang="en-GB" baseline="0" dirty="0"/>
          </a:p>
          <a:p>
            <a:r>
              <a:rPr lang="en-GB" baseline="0" dirty="0"/>
              <a:t>I want to import the data ‘family composition’ into R, so I just click on it and R Studio give me two options: View file and Import dataset. You can explore the view option in your own time,</a:t>
            </a:r>
          </a:p>
          <a:p>
            <a:endParaRPr lang="en-GB" baseline="0" dirty="0"/>
          </a:p>
          <a:p>
            <a:r>
              <a:rPr lang="en-GB" baseline="0" dirty="0"/>
              <a:t>Now we are going straight to import dataset, which allows R to create the code and import the dataset for us.</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19</a:t>
            </a:fld>
            <a:endParaRPr lang="en-GB"/>
          </a:p>
        </p:txBody>
      </p:sp>
    </p:spTree>
    <p:extLst>
      <p:ext uri="{BB962C8B-B14F-4D97-AF65-F5344CB8AC3E}">
        <p14:creationId xmlns:p14="http://schemas.microsoft.com/office/powerpoint/2010/main" val="1189554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a:t>
            </a:r>
            <a:r>
              <a:rPr lang="en-GB" baseline="0" dirty="0"/>
              <a:t> screen that popped out after I asked to import the dataset. There is a preview of how the data look like, as it is </a:t>
            </a:r>
            <a:r>
              <a:rPr lang="en-GB" baseline="0" dirty="0" err="1"/>
              <a:t>udes</a:t>
            </a:r>
            <a:r>
              <a:rPr lang="en-GB" baseline="0" dirty="0"/>
              <a:t> one of the </a:t>
            </a:r>
            <a:r>
              <a:rPr lang="en-GB" baseline="0" dirty="0" err="1"/>
              <a:t>tidyverse</a:t>
            </a:r>
            <a:r>
              <a:rPr lang="en-GB" baseline="0" dirty="0"/>
              <a:t> packages, the data will be imported as a </a:t>
            </a:r>
            <a:r>
              <a:rPr lang="en-GB" baseline="0" dirty="0" err="1"/>
              <a:t>tibble</a:t>
            </a:r>
            <a:r>
              <a:rPr lang="en-GB" baseline="0" dirty="0"/>
              <a:t> data. </a:t>
            </a:r>
          </a:p>
          <a:p>
            <a:endParaRPr lang="en-GB" baseline="0" dirty="0"/>
          </a:p>
          <a:p>
            <a:r>
              <a:rPr lang="en-GB" baseline="0" dirty="0"/>
              <a:t>Here are set of Import options, we can change the name of our data in R. The default name is the name of the file that we are importing. There are other options, but we will just leave it like this now.</a:t>
            </a:r>
          </a:p>
          <a:p>
            <a:endParaRPr lang="en-GB" baseline="0" dirty="0"/>
          </a:p>
          <a:p>
            <a:r>
              <a:rPr lang="en-GB" baseline="0" dirty="0"/>
              <a:t>On the right side, there is a code preview, which show us how the code needed to import the data, so we can learn how to it.</a:t>
            </a:r>
          </a:p>
          <a:p>
            <a:endParaRPr lang="en-GB" baseline="0" dirty="0"/>
          </a:p>
          <a:p>
            <a:r>
              <a:rPr lang="en-GB" baseline="0" dirty="0"/>
              <a:t>We can just click on ‘import’ and the data will be loaded into our R session. It may take a bit, but it will work. </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20</a:t>
            </a:fld>
            <a:endParaRPr lang="en-GB"/>
          </a:p>
        </p:txBody>
      </p:sp>
    </p:spTree>
    <p:extLst>
      <p:ext uri="{BB962C8B-B14F-4D97-AF65-F5344CB8AC3E}">
        <p14:creationId xmlns:p14="http://schemas.microsoft.com/office/powerpoint/2010/main" val="2984072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Definition of R</a:t>
            </a:r>
          </a:p>
          <a:p>
            <a:r>
              <a:rPr lang="en-GB" dirty="0"/>
              <a:t>Open</a:t>
            </a:r>
            <a:r>
              <a:rPr lang="en-GB" baseline="0" dirty="0"/>
              <a:t> source… people created their own programmes</a:t>
            </a:r>
          </a:p>
          <a:p>
            <a:r>
              <a:rPr lang="en-GB" baseline="0" dirty="0"/>
              <a:t>Huge community… that also means lot of help</a:t>
            </a:r>
          </a:p>
          <a:p>
            <a:r>
              <a:rPr lang="en-GB" baseline="0" dirty="0"/>
              <a:t>Scripting language… there are also other integrated development environment that uses click and point, but it is really cumbersome for some tasks and we are not covering this here</a:t>
            </a:r>
          </a:p>
          <a:p>
            <a:r>
              <a:rPr lang="en-GB" baseline="0" dirty="0"/>
              <a:t>As I said, R needs codes to produce the task we ask, with this code you can write down your analysis, create functions, make use of other people’s functions, such as the one available in R packages,  create maps and many more.</a:t>
            </a:r>
          </a:p>
          <a:p>
            <a:endParaRPr lang="en-GB" baseline="0" dirty="0"/>
          </a:p>
          <a:p>
            <a:r>
              <a:rPr lang="en-GB" baseline="0" dirty="0"/>
              <a:t>R Studio</a:t>
            </a:r>
          </a:p>
          <a:p>
            <a:r>
              <a:rPr lang="en-GB" baseline="0" dirty="0"/>
              <a:t>User friendly interface for R that keep all the capabilities of R in a nice organise screen. </a:t>
            </a:r>
            <a:r>
              <a:rPr lang="en-GB" sz="1200" b="0" i="0" kern="1200" dirty="0">
                <a:solidFill>
                  <a:schemeClr val="tx1"/>
                </a:solidFill>
                <a:effectLst/>
                <a:latin typeface="+mn-lt"/>
                <a:ea typeface="+mn-ea"/>
                <a:cs typeface="+mn-cs"/>
              </a:rPr>
              <a:t>so users can clearly view graphs, data tables, R code, and output all at the same time.</a:t>
            </a:r>
            <a:endParaRPr lang="en-GB" baseline="0" dirty="0"/>
          </a:p>
          <a:p>
            <a:r>
              <a:rPr lang="en-GB" baseline="0" dirty="0"/>
              <a:t>Also free and open source, it is also available on Windows, Mac and Linux</a:t>
            </a:r>
          </a:p>
          <a:p>
            <a:r>
              <a:rPr lang="en-GB" baseline="0" dirty="0"/>
              <a:t>However, in order to use R Studio you need to have R installed first</a:t>
            </a:r>
          </a:p>
          <a:p>
            <a:endParaRPr lang="en-GB" dirty="0"/>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You’ll almost never need to use R directly in this course - R is much harder to use than anything professionals interact with. Most practitioners use what’s known as an IDE - an Integrated Development Environment. There’s a lot of choices of IDEs for R, but </a:t>
            </a:r>
            <a:r>
              <a:rPr lang="en-GB" sz="1200" b="0" i="0" kern="1200" dirty="0" err="1">
                <a:solidFill>
                  <a:schemeClr val="tx1"/>
                </a:solidFill>
                <a:effectLst/>
                <a:latin typeface="+mn-lt"/>
                <a:ea typeface="+mn-ea"/>
                <a:cs typeface="+mn-cs"/>
              </a:rPr>
              <a:t>RStudio</a:t>
            </a:r>
            <a:r>
              <a:rPr lang="en-GB" sz="1200" b="0" i="0" kern="1200" dirty="0">
                <a:solidFill>
                  <a:schemeClr val="tx1"/>
                </a:solidFill>
                <a:effectLst/>
                <a:latin typeface="+mn-lt"/>
                <a:ea typeface="+mn-ea"/>
                <a:cs typeface="+mn-cs"/>
              </a:rPr>
              <a:t> is the best one.</a:t>
            </a:r>
          </a:p>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3</a:t>
            </a:fld>
            <a:endParaRPr lang="en-GB"/>
          </a:p>
        </p:txBody>
      </p:sp>
    </p:spTree>
    <p:extLst>
      <p:ext uri="{BB962C8B-B14F-4D97-AF65-F5344CB8AC3E}">
        <p14:creationId xmlns:p14="http://schemas.microsoft.com/office/powerpoint/2010/main" val="2907826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data already imported.</a:t>
            </a:r>
          </a:p>
          <a:p>
            <a:endParaRPr lang="en-GB" dirty="0"/>
          </a:p>
          <a:p>
            <a:r>
              <a:rPr lang="en-GB" dirty="0"/>
              <a:t>We</a:t>
            </a:r>
            <a:r>
              <a:rPr lang="en-GB" baseline="0" dirty="0"/>
              <a:t> can see a preview of the data, then in the left, we have the environment window, I which we see the data frame imported it got over nineteen thousand cases and eleven variables</a:t>
            </a:r>
          </a:p>
          <a:p>
            <a:endParaRPr lang="en-GB" baseline="0" dirty="0"/>
          </a:p>
          <a:p>
            <a:r>
              <a:rPr lang="en-GB" baseline="0" dirty="0"/>
              <a:t>Then in the console, we can see the code used, we can copy and paste this code in our script, so we can repeat the process later.</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21</a:t>
            </a:fld>
            <a:endParaRPr lang="en-GB"/>
          </a:p>
        </p:txBody>
      </p:sp>
    </p:spTree>
    <p:extLst>
      <p:ext uri="{BB962C8B-B14F-4D97-AF65-F5344CB8AC3E}">
        <p14:creationId xmlns:p14="http://schemas.microsoft.com/office/powerpoint/2010/main" val="2182899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not that easy way, is just writing the code to import the data.</a:t>
            </a:r>
          </a:p>
          <a:p>
            <a:endParaRPr lang="en-GB" baseline="0" dirty="0"/>
          </a:p>
          <a:p>
            <a:r>
              <a:rPr lang="en-GB" baseline="0" dirty="0"/>
              <a:t>You can see I wrote the code in the script. I’ve changed the name on the data, its just called family and then pressed run (or </a:t>
            </a:r>
            <a:r>
              <a:rPr lang="en-GB" baseline="0" dirty="0" err="1"/>
              <a:t>ctrl+enter</a:t>
            </a:r>
            <a:r>
              <a:rPr lang="en-GB" baseline="0" dirty="0"/>
              <a:t>)</a:t>
            </a:r>
          </a:p>
          <a:p>
            <a:endParaRPr lang="en-GB" baseline="0" dirty="0"/>
          </a:p>
          <a:p>
            <a:r>
              <a:rPr lang="en-GB" baseline="0" dirty="0"/>
              <a:t>The data got loaded, as you can see in the global environment there are two datasets loaded, they have different names, although are the same data imported.</a:t>
            </a:r>
          </a:p>
          <a:p>
            <a:endParaRPr lang="en-GB" baseline="0" dirty="0"/>
          </a:p>
          <a:p>
            <a:r>
              <a:rPr lang="en-GB" baseline="0" dirty="0"/>
              <a:t>What I wanted to show you, is that either way of importing the data is fine, ‘the easy’ way is useful for learning, but a bit slow, with practice you would probably prefer to write the code your own. </a:t>
            </a:r>
          </a:p>
        </p:txBody>
      </p:sp>
      <p:sp>
        <p:nvSpPr>
          <p:cNvPr id="4" name="Slide Number Placeholder 3"/>
          <p:cNvSpPr>
            <a:spLocks noGrp="1"/>
          </p:cNvSpPr>
          <p:nvPr>
            <p:ph type="sldNum" sz="quarter" idx="10"/>
          </p:nvPr>
        </p:nvSpPr>
        <p:spPr/>
        <p:txBody>
          <a:bodyPr/>
          <a:lstStyle/>
          <a:p>
            <a:fld id="{B2B8C01D-44B7-4091-AFAB-2F0654728EBB}" type="slidenum">
              <a:rPr lang="en-GB" smtClean="0"/>
              <a:t>22</a:t>
            </a:fld>
            <a:endParaRPr lang="en-GB"/>
          </a:p>
        </p:txBody>
      </p:sp>
    </p:spTree>
    <p:extLst>
      <p:ext uri="{BB962C8B-B14F-4D97-AF65-F5344CB8AC3E}">
        <p14:creationId xmlns:p14="http://schemas.microsoft.com/office/powerpoint/2010/main" val="3068856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a:t>
            </a:r>
            <a:r>
              <a:rPr lang="en-GB" baseline="0" dirty="0"/>
              <a:t> to perform any operation on the dataset, R has a particular way of working</a:t>
            </a:r>
          </a:p>
          <a:p>
            <a:endParaRPr lang="en-GB" baseline="0" dirty="0"/>
          </a:p>
          <a:p>
            <a:r>
              <a:rPr lang="en-GB" baseline="0" dirty="0"/>
              <a:t>We need to use specify the name of the </a:t>
            </a:r>
            <a:r>
              <a:rPr lang="en-GB" baseline="0" dirty="0" err="1"/>
              <a:t>dataframe</a:t>
            </a:r>
            <a:r>
              <a:rPr lang="en-GB" baseline="0" dirty="0"/>
              <a:t> that we are using, every time,. It seems a bit too much, but you’ll get use to it very easily.</a:t>
            </a:r>
          </a:p>
          <a:p>
            <a:endParaRPr lang="en-GB" baseline="0" dirty="0"/>
          </a:p>
          <a:p>
            <a:r>
              <a:rPr lang="en-GB" baseline="0" dirty="0"/>
              <a:t>For example, this code uses the function ‘class’ that give the type of variable, such as character, numeric and others</a:t>
            </a:r>
          </a:p>
          <a:p>
            <a:endParaRPr lang="en-GB" baseline="0" dirty="0"/>
          </a:p>
          <a:p>
            <a:r>
              <a:rPr lang="en-GB" baseline="0" dirty="0"/>
              <a:t>So, we write the function followed by a an opening bracket, then we specify the </a:t>
            </a:r>
            <a:r>
              <a:rPr lang="en-GB" baseline="0" dirty="0" err="1"/>
              <a:t>dataframe</a:t>
            </a:r>
            <a:r>
              <a:rPr lang="en-GB" baseline="0" dirty="0"/>
              <a:t> that we are using. </a:t>
            </a:r>
          </a:p>
          <a:p>
            <a:r>
              <a:rPr lang="en-GB" baseline="0" dirty="0"/>
              <a:t>You can see here a dollar sign, which in R can be interpreted as ‘belong’ or something similar which is followed by the variable age which the data that we are trying to analyse.</a:t>
            </a:r>
          </a:p>
          <a:p>
            <a:endParaRPr lang="en-GB" baseline="0" dirty="0"/>
          </a:p>
          <a:p>
            <a:r>
              <a:rPr lang="en-GB" baseline="0" dirty="0"/>
              <a:t>Here, there is another example using the function ‘table’ which return a frequency table of the variable sex.</a:t>
            </a:r>
          </a:p>
          <a:p>
            <a:endParaRPr lang="en-GB" baseline="0" dirty="0"/>
          </a:p>
          <a:p>
            <a:endParaRPr lang="en-GB" baseline="0" dirty="0"/>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23</a:t>
            </a:fld>
            <a:endParaRPr lang="en-GB"/>
          </a:p>
        </p:txBody>
      </p:sp>
    </p:spTree>
    <p:extLst>
      <p:ext uri="{BB962C8B-B14F-4D97-AF65-F5344CB8AC3E}">
        <p14:creationId xmlns:p14="http://schemas.microsoft.com/office/powerpoint/2010/main" val="3547491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when you open R or</a:t>
            </a:r>
            <a:r>
              <a:rPr lang="en-GB" baseline="0" dirty="0"/>
              <a:t> R studio, remember to set the working directory,</a:t>
            </a:r>
          </a:p>
          <a:p>
            <a:endParaRPr lang="en-GB" baseline="0" dirty="0"/>
          </a:p>
          <a:p>
            <a:r>
              <a:rPr lang="en-GB" baseline="0" dirty="0"/>
              <a:t>Then open an script and load and install if needed, the required packages</a:t>
            </a:r>
          </a:p>
          <a:p>
            <a:endParaRPr lang="en-GB" baseline="0" dirty="0"/>
          </a:p>
          <a:p>
            <a:r>
              <a:rPr lang="en-GB" baseline="0" dirty="0"/>
              <a:t>Third, import your data, using your preferred form, coding or clicking. Remember you need to give your data a name, </a:t>
            </a:r>
          </a:p>
          <a:p>
            <a:endParaRPr lang="en-GB" baseline="0" dirty="0"/>
          </a:p>
          <a:p>
            <a:r>
              <a:rPr lang="en-GB" baseline="0" dirty="0"/>
              <a:t>Some things to consider:</a:t>
            </a:r>
          </a:p>
          <a:p>
            <a:r>
              <a:rPr lang="en-GB" baseline="0" dirty="0"/>
              <a:t>R is case sensitive, so be careful with spaces and capital letters</a:t>
            </a:r>
          </a:p>
          <a:p>
            <a:r>
              <a:rPr lang="en-GB" baseline="0" dirty="0"/>
              <a:t>As an advice, always choose a short, but informative name for your variables and </a:t>
            </a:r>
            <a:r>
              <a:rPr lang="en-GB" baseline="0" dirty="0" err="1"/>
              <a:t>dataframe</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24</a:t>
            </a:fld>
            <a:endParaRPr lang="en-GB"/>
          </a:p>
        </p:txBody>
      </p:sp>
    </p:spTree>
    <p:extLst>
      <p:ext uri="{BB962C8B-B14F-4D97-AF65-F5344CB8AC3E}">
        <p14:creationId xmlns:p14="http://schemas.microsoft.com/office/powerpoint/2010/main" val="89480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26</a:t>
            </a:fld>
            <a:endParaRPr lang="en-GB"/>
          </a:p>
        </p:txBody>
      </p:sp>
    </p:spTree>
    <p:extLst>
      <p:ext uri="{BB962C8B-B14F-4D97-AF65-F5344CB8AC3E}">
        <p14:creationId xmlns:p14="http://schemas.microsoft.com/office/powerpoint/2010/main" val="4028789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28</a:t>
            </a:fld>
            <a:endParaRPr lang="en-GB"/>
          </a:p>
        </p:txBody>
      </p:sp>
    </p:spTree>
    <p:extLst>
      <p:ext uri="{BB962C8B-B14F-4D97-AF65-F5344CB8AC3E}">
        <p14:creationId xmlns:p14="http://schemas.microsoft.com/office/powerpoint/2010/main" val="2265387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need R and R Studio installed in your</a:t>
            </a:r>
            <a:r>
              <a:rPr lang="en-GB" baseline="0" dirty="0"/>
              <a:t> machine to be able to use R studio.</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4</a:t>
            </a:fld>
            <a:endParaRPr lang="en-GB"/>
          </a:p>
        </p:txBody>
      </p:sp>
    </p:spTree>
    <p:extLst>
      <p:ext uri="{BB962C8B-B14F-4D97-AF65-F5344CB8AC3E}">
        <p14:creationId xmlns:p14="http://schemas.microsoft.com/office/powerpoint/2010/main" val="69632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RStudio</a:t>
            </a:r>
            <a:r>
              <a:rPr lang="en-GB" sz="1200" b="0" i="0" kern="1200" dirty="0">
                <a:solidFill>
                  <a:schemeClr val="tx1"/>
                </a:solidFill>
                <a:effectLst/>
                <a:latin typeface="+mn-lt"/>
                <a:ea typeface="+mn-ea"/>
                <a:cs typeface="+mn-cs"/>
              </a:rPr>
              <a:t> is the interface we use to work with R. It has a number of features to make it easier for us to work with R -</a:t>
            </a:r>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When you open up </a:t>
            </a:r>
            <a:r>
              <a:rPr lang="en-GB" sz="1200" b="0" i="0" kern="1200" dirty="0" err="1">
                <a:solidFill>
                  <a:schemeClr val="tx1"/>
                </a:solidFill>
                <a:effectLst/>
                <a:latin typeface="+mn-lt"/>
                <a:ea typeface="+mn-ea"/>
                <a:cs typeface="+mn-cs"/>
              </a:rPr>
              <a:t>RStudio</a:t>
            </a:r>
            <a:r>
              <a:rPr lang="en-GB" sz="1200" b="0" i="0" kern="1200" dirty="0">
                <a:solidFill>
                  <a:schemeClr val="tx1"/>
                </a:solidFill>
                <a:effectLst/>
                <a:latin typeface="+mn-lt"/>
                <a:ea typeface="+mn-ea"/>
                <a:cs typeface="+mn-cs"/>
              </a:rPr>
              <a:t> you’ll see four panels, each of which plays an important role in </a:t>
            </a:r>
            <a:r>
              <a:rPr lang="en-GB" sz="1200" b="0" i="0" kern="1200" dirty="0" err="1">
                <a:solidFill>
                  <a:schemeClr val="tx1"/>
                </a:solidFill>
                <a:effectLst/>
                <a:latin typeface="+mn-lt"/>
                <a:ea typeface="+mn-ea"/>
                <a:cs typeface="+mn-cs"/>
              </a:rPr>
              <a:t>RStudio</a:t>
            </a:r>
            <a:endParaRPr lang="en-GB"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n-GB" dirty="0">
                <a:hlinkClick r:id="rId3"/>
              </a:rPr>
              <a:t>https://r4crim.com/introduction-to-r-and-rstudio.html</a:t>
            </a:r>
            <a:endParaRPr lang="en-GB" dirty="0"/>
          </a:p>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5</a:t>
            </a:fld>
            <a:endParaRPr lang="en-GB"/>
          </a:p>
        </p:txBody>
      </p:sp>
    </p:spTree>
    <p:extLst>
      <p:ext uri="{BB962C8B-B14F-4D97-AF65-F5344CB8AC3E}">
        <p14:creationId xmlns:p14="http://schemas.microsoft.com/office/powerpoint/2010/main" val="188002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 R Script is essentially a text file (similar to a Word document) where you write code.  It is a good practice to always do your R code on a script, as</a:t>
            </a:r>
            <a:r>
              <a:rPr lang="en-GB" sz="1200" b="0" i="0" kern="1200" baseline="0" dirty="0">
                <a:solidFill>
                  <a:schemeClr val="tx1"/>
                </a:solidFill>
                <a:effectLst/>
                <a:latin typeface="+mn-lt"/>
                <a:ea typeface="+mn-ea"/>
                <a:cs typeface="+mn-cs"/>
              </a:rPr>
              <a:t> it would help to keep track of what you have done and can also be re-used.</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You creates a new script by clicking on file, R script or</a:t>
            </a:r>
          </a:p>
          <a:p>
            <a:r>
              <a:rPr lang="en-GB" sz="1200" b="0" i="0" kern="1200" baseline="0" dirty="0">
                <a:solidFill>
                  <a:schemeClr val="tx1"/>
                </a:solidFill>
                <a:effectLst/>
                <a:latin typeface="+mn-lt"/>
                <a:ea typeface="+mn-ea"/>
                <a:cs typeface="+mn-cs"/>
              </a:rPr>
              <a:t>You can also create other outputs such as markdown files and presentations</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To open a saved script, just click on ‘Open file’ and search for it</a:t>
            </a:r>
          </a:p>
        </p:txBody>
      </p:sp>
      <p:sp>
        <p:nvSpPr>
          <p:cNvPr id="4" name="Slide Number Placeholder 3"/>
          <p:cNvSpPr>
            <a:spLocks noGrp="1"/>
          </p:cNvSpPr>
          <p:nvPr>
            <p:ph type="sldNum" sz="quarter" idx="10"/>
          </p:nvPr>
        </p:nvSpPr>
        <p:spPr/>
        <p:txBody>
          <a:bodyPr/>
          <a:lstStyle/>
          <a:p>
            <a:fld id="{B2B8C01D-44B7-4091-AFAB-2F0654728EBB}" type="slidenum">
              <a:rPr lang="en-GB" smtClean="0"/>
              <a:t>6</a:t>
            </a:fld>
            <a:endParaRPr lang="en-GB"/>
          </a:p>
        </p:txBody>
      </p:sp>
    </p:spTree>
    <p:extLst>
      <p:ext uri="{BB962C8B-B14F-4D97-AF65-F5344CB8AC3E}">
        <p14:creationId xmlns:p14="http://schemas.microsoft.com/office/powerpoint/2010/main" val="292085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To run code in an R Script just click on a line of code or highlight several lines and click the “Run” button on the top right of the Source panel.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Or you can click  or select the line of codes you want run and press </a:t>
            </a:r>
            <a:r>
              <a:rPr lang="en-GB" sz="1200" b="0" i="0" kern="1200" dirty="0" err="1">
                <a:solidFill>
                  <a:schemeClr val="tx1"/>
                </a:solidFill>
                <a:effectLst/>
                <a:latin typeface="+mn-lt"/>
                <a:ea typeface="+mn-ea"/>
                <a:cs typeface="+mn-cs"/>
              </a:rPr>
              <a:t>ctrl+enter</a:t>
            </a:r>
            <a:endParaRPr lang="en-GB" dirty="0"/>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baseline="0" dirty="0">
                <a:solidFill>
                  <a:schemeClr val="tx1"/>
                </a:solidFill>
                <a:effectLst/>
                <a:latin typeface="+mn-lt"/>
                <a:ea typeface="+mn-ea"/>
                <a:cs typeface="+mn-cs"/>
              </a:rPr>
              <a:t>You can add comments to your script in which you briefly explain what you are doing, you can also add some comments indicating whether the code worked or not for what you wanted</a:t>
            </a:r>
            <a:endParaRPr lang="en-GB" dirty="0"/>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You’ll see the lines of the code run in the Console and any output,  (if your code has an output) will be shown there too. In this case the code is importing</a:t>
            </a:r>
            <a:r>
              <a:rPr lang="en-GB" sz="1200" b="0" i="0" kern="1200" baseline="0" dirty="0">
                <a:solidFill>
                  <a:schemeClr val="tx1"/>
                </a:solidFill>
                <a:effectLst/>
                <a:latin typeface="+mn-lt"/>
                <a:ea typeface="+mn-ea"/>
                <a:cs typeface="+mn-cs"/>
              </a:rPr>
              <a:t> a csv file into R, so we won’t see the output in the console, but in will appear as a new object of the environment in the right side of the screen.</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7</a:t>
            </a:fld>
            <a:endParaRPr lang="en-GB"/>
          </a:p>
        </p:txBody>
      </p:sp>
    </p:spTree>
    <p:extLst>
      <p:ext uri="{BB962C8B-B14F-4D97-AF65-F5344CB8AC3E}">
        <p14:creationId xmlns:p14="http://schemas.microsoft.com/office/powerpoint/2010/main" val="752160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talk about the working directory. There</a:t>
            </a:r>
            <a:r>
              <a:rPr lang="en-GB" baseline="0" dirty="0"/>
              <a:t> is nothing fancy about this, it is just the place where our data is stored, or where we want our data to be stored. </a:t>
            </a:r>
          </a:p>
          <a:p>
            <a:endParaRPr lang="en-GB" baseline="0" dirty="0"/>
          </a:p>
          <a:p>
            <a:r>
              <a:rPr lang="en-GB" baseline="0" dirty="0"/>
              <a:t>So, it is basically a folder in usually in your computer where the data that we need to analyse is saved. </a:t>
            </a:r>
          </a:p>
          <a:p>
            <a:r>
              <a:rPr lang="en-GB" baseline="0" dirty="0"/>
              <a:t>We need to tell R specifically where this folder is so we can then import the data for analysis. Besides, anything that we do will be saved in this directory,</a:t>
            </a:r>
          </a:p>
          <a:p>
            <a:endParaRPr lang="en-GB" baseline="0" dirty="0"/>
          </a:p>
          <a:p>
            <a:r>
              <a:rPr lang="en-GB" baseline="0" dirty="0"/>
              <a:t>How do we tell R what our working directory is, well, we can use the function </a:t>
            </a:r>
            <a:r>
              <a:rPr lang="en-GB" baseline="0" dirty="0" err="1"/>
              <a:t>setwd</a:t>
            </a:r>
            <a:r>
              <a:rPr lang="en-GB" baseline="0" dirty="0"/>
              <a:t> with the path to our folder between </a:t>
            </a:r>
            <a:r>
              <a:rPr lang="en-GB" baseline="0" dirty="0" err="1"/>
              <a:t>brakets</a:t>
            </a:r>
            <a:r>
              <a:rPr lang="en-GB" baseline="0" dirty="0"/>
              <a:t>.</a:t>
            </a:r>
          </a:p>
          <a:p>
            <a:endParaRPr lang="en-GB" baseline="0" dirty="0"/>
          </a:p>
          <a:p>
            <a:r>
              <a:rPr lang="en-GB" baseline="0" dirty="0"/>
              <a:t>Or </a:t>
            </a:r>
          </a:p>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8</a:t>
            </a:fld>
            <a:endParaRPr lang="en-GB"/>
          </a:p>
        </p:txBody>
      </p:sp>
    </p:spTree>
    <p:extLst>
      <p:ext uri="{BB962C8B-B14F-4D97-AF65-F5344CB8AC3E}">
        <p14:creationId xmlns:p14="http://schemas.microsoft.com/office/powerpoint/2010/main" val="3938995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alternatively, if you are not sure, there is</a:t>
            </a:r>
            <a:r>
              <a:rPr lang="en-GB" baseline="0" dirty="0"/>
              <a:t> an alternative and easy way. Y</a:t>
            </a:r>
            <a:r>
              <a:rPr lang="en-GB" dirty="0"/>
              <a:t>ou can set the working directory from the session menu of R studio, then choose</a:t>
            </a:r>
            <a:r>
              <a:rPr lang="en-GB" baseline="0" dirty="0"/>
              <a:t> the appropriate folder </a:t>
            </a:r>
          </a:p>
          <a:p>
            <a:endParaRPr lang="en-GB" baseline="0" dirty="0"/>
          </a:p>
          <a:p>
            <a:r>
              <a:rPr lang="en-GB" baseline="0" dirty="0"/>
              <a:t>R studio will set the working directory to your preferred location and display the set working directory function on the console, so you can save the code for a next time</a:t>
            </a:r>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9</a:t>
            </a:fld>
            <a:endParaRPr lang="en-GB"/>
          </a:p>
        </p:txBody>
      </p:sp>
    </p:spTree>
    <p:extLst>
      <p:ext uri="{BB962C8B-B14F-4D97-AF65-F5344CB8AC3E}">
        <p14:creationId xmlns:p14="http://schemas.microsoft.com/office/powerpoint/2010/main" val="6449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Packages are collections of R functions, data, and compiled code in a well-defined format.</a:t>
            </a:r>
          </a:p>
          <a:p>
            <a:r>
              <a:rPr lang="en-GB" sz="1200" b="0" i="0" kern="1200" dirty="0">
                <a:solidFill>
                  <a:schemeClr val="tx1"/>
                </a:solidFill>
                <a:effectLst/>
                <a:latin typeface="+mn-lt"/>
                <a:ea typeface="+mn-ea"/>
                <a:cs typeface="+mn-cs"/>
              </a:rPr>
              <a:t>An R package is simply a bunch of data, from functions, to help menus, to vignettes (examples), stored in one neat package.</a:t>
            </a:r>
          </a:p>
          <a:p>
            <a:br>
              <a:rPr lang="en-GB" dirty="0"/>
            </a:br>
            <a:r>
              <a:rPr lang="en-GB" sz="1200" b="0" i="0" kern="1200" dirty="0">
                <a:solidFill>
                  <a:schemeClr val="tx1"/>
                </a:solidFill>
                <a:effectLst/>
                <a:latin typeface="+mn-lt"/>
                <a:ea typeface="+mn-ea"/>
                <a:cs typeface="+mn-cs"/>
              </a:rPr>
              <a:t> The directory where packages are stored is called the library.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R comes with a standard set of packages already installed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Others are available for download and installation,</a:t>
            </a:r>
            <a:r>
              <a:rPr lang="en-GB" sz="1200" b="0" i="0" kern="1200" baseline="0" dirty="0">
                <a:solidFill>
                  <a:schemeClr val="tx1"/>
                </a:solidFill>
                <a:effectLst/>
                <a:latin typeface="+mn-lt"/>
                <a:ea typeface="+mn-ea"/>
                <a:cs typeface="+mn-cs"/>
              </a:rPr>
              <a:t> that is for example the package haven, to import data in specific formats, ggplot2 for graphs, </a:t>
            </a:r>
            <a:r>
              <a:rPr lang="en-GB" sz="1200" b="0" i="0" kern="1200" baseline="0" dirty="0" err="1">
                <a:solidFill>
                  <a:schemeClr val="tx1"/>
                </a:solidFill>
                <a:effectLst/>
                <a:latin typeface="+mn-lt"/>
                <a:ea typeface="+mn-ea"/>
                <a:cs typeface="+mn-cs"/>
              </a:rPr>
              <a:t>tmap</a:t>
            </a:r>
            <a:r>
              <a:rPr lang="en-GB" sz="1200" b="0" i="0" kern="1200" baseline="0" dirty="0">
                <a:solidFill>
                  <a:schemeClr val="tx1"/>
                </a:solidFill>
                <a:effectLst/>
                <a:latin typeface="+mn-lt"/>
                <a:ea typeface="+mn-ea"/>
                <a:cs typeface="+mn-cs"/>
              </a:rPr>
              <a:t> for mapping and much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Once the package is installed, they have to be loaded into the session to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Here is the</a:t>
            </a:r>
            <a:r>
              <a:rPr lang="en-GB" sz="1200" b="0" i="0" kern="1200" baseline="0" dirty="0">
                <a:solidFill>
                  <a:schemeClr val="tx1"/>
                </a:solidFill>
                <a:effectLst/>
                <a:latin typeface="+mn-lt"/>
                <a:ea typeface="+mn-ea"/>
                <a:cs typeface="+mn-cs"/>
              </a:rPr>
              <a:t> code for installing packages, you can install one or several at the same time, as you can see in the two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baseline="0" dirty="0">
                <a:solidFill>
                  <a:schemeClr val="tx1"/>
                </a:solidFill>
                <a:effectLst/>
                <a:latin typeface="+mn-lt"/>
                <a:ea typeface="+mn-ea"/>
                <a:cs typeface="+mn-cs"/>
              </a:rPr>
              <a:t>Alternative</a:t>
            </a: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B2B8C01D-44B7-4091-AFAB-2F0654728EBB}" type="slidenum">
              <a:rPr lang="en-GB" smtClean="0"/>
              <a:t>10</a:t>
            </a:fld>
            <a:endParaRPr lang="en-GB"/>
          </a:p>
        </p:txBody>
      </p:sp>
    </p:spTree>
    <p:extLst>
      <p:ext uri="{BB962C8B-B14F-4D97-AF65-F5344CB8AC3E}">
        <p14:creationId xmlns:p14="http://schemas.microsoft.com/office/powerpoint/2010/main" val="1707004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0"/>
            <a:ext cx="7272808" cy="2420888"/>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251520" y="2708922"/>
            <a:ext cx="4032448" cy="1148409"/>
          </a:xfrm>
        </p:spPr>
        <p:txBody>
          <a:bodyPr>
            <a:normAutofit/>
          </a:bodyPr>
          <a:lstStyle>
            <a:lvl1pPr marL="0" indent="0" algn="l">
              <a:buNone/>
              <a:defRPr sz="1500" baseline="0">
                <a:solidFill>
                  <a:schemeClr val="tx1">
                    <a:tint val="75000"/>
                  </a:schemeClr>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1" y="4149727"/>
            <a:ext cx="3979863" cy="1439863"/>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cxnSp>
        <p:nvCxnSpPr>
          <p:cNvPr id="23" name="Straight Connector 22"/>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pic>
        <p:nvPicPr>
          <p:cNvPr id="8" name="Picture 8"/>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5417" t="36330" b="31258"/>
          <a:stretch/>
        </p:blipFill>
        <p:spPr bwMode="auto">
          <a:xfrm>
            <a:off x="89012" y="5923370"/>
            <a:ext cx="3114835" cy="754762"/>
          </a:xfrm>
          <a:prstGeom prst="rect">
            <a:avLst/>
          </a:prstGeom>
          <a:noFill/>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cxnSp>
        <p:nvCxnSpPr>
          <p:cNvPr id="10" name="Straight Connector 9"/>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01" r="5765" b="28017"/>
          <a:stretch/>
        </p:blipFill>
        <p:spPr bwMode="auto">
          <a:xfrm>
            <a:off x="6900195" y="6125671"/>
            <a:ext cx="2146701" cy="623088"/>
          </a:xfrm>
          <a:prstGeom prst="rect">
            <a:avLst/>
          </a:prstGeom>
          <a:noFill/>
        </p:spPr>
      </p:pic>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688"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5" y="2420888"/>
            <a:ext cx="5040313"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2"/>
            <a:ext cx="5040312" cy="576263"/>
          </a:xfrm>
        </p:spPr>
        <p:txBody>
          <a:bodyPr/>
          <a:lstStyle>
            <a:lvl1pPr marL="0" indent="0">
              <a:buNone/>
              <a:defRPr baseline="0">
                <a:latin typeface="Arial" panose="020B0604020202020204" pitchFamily="34" charset="0"/>
              </a:defRPr>
            </a:lvl1pPr>
          </a:lstStyle>
          <a:p>
            <a:pPr lvl="0"/>
            <a:r>
              <a:rPr lang="en-GB" dirty="0"/>
              <a:t>Name</a:t>
            </a:r>
          </a:p>
        </p:txBody>
      </p:sp>
      <p:cxnSp>
        <p:nvCxnSpPr>
          <p:cNvPr id="6" name="Straight Connector 5"/>
          <p:cNvCxnSpPr/>
          <p:nvPr userDrawn="1"/>
        </p:nvCxnSpPr>
        <p:spPr>
          <a:xfrm flipV="1">
            <a:off x="309594" y="471584"/>
            <a:ext cx="8208912" cy="5088"/>
          </a:xfrm>
          <a:prstGeom prst="line">
            <a:avLst/>
          </a:prstGeom>
          <a:ln>
            <a:solidFill>
              <a:srgbClr val="8E959C"/>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6" hasCustomPrompt="1"/>
          </p:nvPr>
        </p:nvSpPr>
        <p:spPr>
          <a:xfrm>
            <a:off x="468313" y="4076702"/>
            <a:ext cx="5040312" cy="720725"/>
          </a:xfrm>
        </p:spPr>
        <p:txBody>
          <a:bodyPr/>
          <a:lstStyle>
            <a:lvl1pPr marL="0" indent="0">
              <a:buFontTx/>
              <a:buNone/>
              <a:defRPr/>
            </a:lvl1pPr>
          </a:lstStyle>
          <a:p>
            <a:pPr lvl="0"/>
            <a:r>
              <a:rPr lang="en-GB" dirty="0"/>
              <a:t>Email</a:t>
            </a:r>
          </a:p>
        </p:txBody>
      </p:sp>
      <p:sp>
        <p:nvSpPr>
          <p:cNvPr id="3" name="TextBox 2"/>
          <p:cNvSpPr txBox="1"/>
          <p:nvPr userDrawn="1"/>
        </p:nvSpPr>
        <p:spPr>
          <a:xfrm>
            <a:off x="251520" y="505781"/>
            <a:ext cx="5918590"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4043618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pic>
        <p:nvPicPr>
          <p:cNvPr id="6" name="Picture 6" descr="I:\Publicity\OpenAccess\UKDataService\TestArea\bit1.png"/>
          <p:cNvPicPr>
            <a:picLocks noChangeAspect="1" noChangeArrowheads="1"/>
          </p:cNvPicPr>
          <p:nvPr userDrawn="1"/>
        </p:nvPicPr>
        <p:blipFill rotWithShape="1">
          <a:blip r:embed="rId2" cstate="print"/>
          <a:srcRect r="43416"/>
          <a:stretch/>
        </p:blipFill>
        <p:spPr bwMode="auto">
          <a:xfrm>
            <a:off x="6516216" y="0"/>
            <a:ext cx="2627784" cy="6858000"/>
          </a:xfrm>
          <a:prstGeom prst="rect">
            <a:avLst/>
          </a:prstGeom>
          <a:noFill/>
        </p:spPr>
      </p:pic>
      <p:sp>
        <p:nvSpPr>
          <p:cNvPr id="9" name="Title 8"/>
          <p:cNvSpPr>
            <a:spLocks noGrp="1"/>
          </p:cNvSpPr>
          <p:nvPr>
            <p:ph type="title" hasCustomPrompt="1"/>
          </p:nvPr>
        </p:nvSpPr>
        <p:spPr>
          <a:xfrm>
            <a:off x="251520" y="1772816"/>
            <a:ext cx="7272808" cy="1440159"/>
          </a:xfrm>
        </p:spPr>
        <p:txBody>
          <a:bodyPr>
            <a:normAutofit/>
          </a:bodyPr>
          <a:lstStyle>
            <a:lvl1pPr algn="l">
              <a:defRPr sz="3300" b="0" i="0" baseline="0">
                <a:latin typeface="Arial" panose="020B0604020202020204" pitchFamily="34" charset="0"/>
              </a:defRPr>
            </a:lvl1pPr>
          </a:lstStyle>
          <a:p>
            <a:r>
              <a:rPr lang="en-US" dirty="0"/>
              <a:t>Insert title here (44pt)</a:t>
            </a:r>
            <a:endParaRPr lang="en-GB" dirty="0"/>
          </a:p>
        </p:txBody>
      </p:sp>
      <p:sp>
        <p:nvSpPr>
          <p:cNvPr id="17" name="Subtitle 2"/>
          <p:cNvSpPr>
            <a:spLocks noGrp="1"/>
          </p:cNvSpPr>
          <p:nvPr>
            <p:ph type="subTitle" idx="1" hasCustomPrompt="1"/>
          </p:nvPr>
        </p:nvSpPr>
        <p:spPr>
          <a:xfrm>
            <a:off x="304801" y="3717032"/>
            <a:ext cx="4032448" cy="681681"/>
          </a:xfrm>
        </p:spPr>
        <p:txBody>
          <a:bodyPr>
            <a:normAutofit/>
          </a:bodyPr>
          <a:lstStyle>
            <a:lvl1pPr marL="0" indent="0" algn="l">
              <a:buNone/>
              <a:defRPr sz="15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304801" y="4581128"/>
            <a:ext cx="3979863" cy="1008462"/>
          </a:xfrm>
        </p:spPr>
        <p:txBody>
          <a:bodyPr>
            <a:normAutofit/>
          </a:bodyPr>
          <a:lstStyle>
            <a:lvl1pPr marL="0" indent="0">
              <a:buNone/>
              <a:defRPr sz="1500" baseline="0">
                <a:latin typeface="Arial" panose="020B0604020202020204" pitchFamily="34" charset="0"/>
              </a:defRPr>
            </a:lvl1pPr>
          </a:lstStyle>
          <a:p>
            <a:pPr lvl="0"/>
            <a:r>
              <a:rPr lang="en-GB" dirty="0"/>
              <a:t>Name of meeting and place followed by date on a separate line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96" y="260648"/>
            <a:ext cx="3219707" cy="1147204"/>
          </a:xfrm>
          <a:prstGeom prst="rect">
            <a:avLst/>
          </a:prstGeom>
        </p:spPr>
      </p:pic>
      <p:sp>
        <p:nvSpPr>
          <p:cNvPr id="3" name="Rectangle 2"/>
          <p:cNvSpPr/>
          <p:nvPr userDrawn="1"/>
        </p:nvSpPr>
        <p:spPr>
          <a:xfrm>
            <a:off x="349536" y="6237312"/>
            <a:ext cx="487053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2020 UK Data Service. Created by </a:t>
            </a:r>
            <a:r>
              <a:rPr lang="en-GB" sz="900" kern="1200" dirty="0">
                <a:solidFill>
                  <a:schemeClr val="tx1"/>
                </a:solidFill>
                <a:effectLst/>
                <a:latin typeface="Arial" panose="020B0604020202020204" pitchFamily="34" charset="0"/>
                <a:ea typeface="+mn-ea"/>
                <a:cs typeface="Arial" panose="020B0604020202020204" pitchFamily="34" charset="0"/>
              </a:rPr>
              <a:t>Cathie Marsh Institute for Social Research, University of Manchester. </a:t>
            </a:r>
            <a:endParaRPr lang="en-GB" sz="900" dirty="0">
              <a:latin typeface="Arial" panose="020B0604020202020204" pitchFamily="34" charset="0"/>
              <a:cs typeface="Arial" panose="020B0604020202020204"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7544" y="6606542"/>
            <a:ext cx="813818" cy="152400"/>
          </a:xfrm>
          <a:prstGeom prst="rect">
            <a:avLst/>
          </a:prstGeom>
        </p:spPr>
      </p:pic>
    </p:spTree>
    <p:extLst>
      <p:ext uri="{BB962C8B-B14F-4D97-AF65-F5344CB8AC3E}">
        <p14:creationId xmlns:p14="http://schemas.microsoft.com/office/powerpoint/2010/main" val="327201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520" y="260648"/>
            <a:ext cx="8229600" cy="1143000"/>
          </a:xfrm>
        </p:spPr>
        <p:txBody>
          <a:bodyPr>
            <a:normAutofit/>
          </a:bodyPr>
          <a:lstStyle>
            <a:lvl1pPr algn="l">
              <a:defRPr sz="2625">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285225" y="1643459"/>
            <a:ext cx="8229600" cy="5141168"/>
          </a:xfrm>
        </p:spPr>
        <p:txBody>
          <a:bodyPr/>
          <a:lstStyle>
            <a:lvl1pPr>
              <a:defRPr sz="1800" baseline="0">
                <a:latin typeface="Arial" panose="020B0604020202020204" pitchFamily="34" charset="0"/>
              </a:defRPr>
            </a:lvl1pPr>
            <a:lvl2pPr marL="557213" indent="-214313">
              <a:buFont typeface="Arial" pitchFamily="34" charset="0"/>
              <a:buChar char="•"/>
              <a:defRPr sz="1500" baseline="0">
                <a:latin typeface="Arial" panose="020B0604020202020204" pitchFamily="34" charset="0"/>
              </a:defRPr>
            </a:lvl2pPr>
            <a:lvl3pPr marL="942975" indent="-257175">
              <a:buFont typeface="Arial" pitchFamily="34" charset="0"/>
              <a:buChar char="•"/>
              <a:defRPr sz="135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a:t>
            </a:r>
          </a:p>
        </p:txBody>
      </p:sp>
      <p:pic>
        <p:nvPicPr>
          <p:cNvPr id="7" name="Picture 6" descr="I:\Publicity\OpenAccess\UKDataService\TestArea\bit1.png"/>
          <p:cNvPicPr>
            <a:picLocks noChangeAspect="1" noChangeArrowheads="1"/>
          </p:cNvPicPr>
          <p:nvPr userDrawn="1"/>
        </p:nvPicPr>
        <p:blipFill rotWithShape="1">
          <a:blip r:embed="rId2" cstate="print"/>
          <a:srcRect r="88382"/>
          <a:stretch/>
        </p:blipFill>
        <p:spPr bwMode="auto">
          <a:xfrm>
            <a:off x="8604448" y="-1683568"/>
            <a:ext cx="539552" cy="6858000"/>
          </a:xfrm>
          <a:prstGeom prst="rect">
            <a:avLst/>
          </a:prstGeom>
          <a:noFill/>
        </p:spPr>
      </p:pic>
      <p:pic>
        <p:nvPicPr>
          <p:cNvPr id="8" name="Picture 7"/>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301" r="5765" b="28017"/>
          <a:stretch/>
        </p:blipFill>
        <p:spPr bwMode="auto">
          <a:xfrm>
            <a:off x="6900195" y="6125671"/>
            <a:ext cx="2146701" cy="623088"/>
          </a:xfrm>
          <a:prstGeom prst="rect">
            <a:avLst/>
          </a:prstGeom>
          <a:noFill/>
        </p:spPr>
      </p:pic>
    </p:spTree>
    <p:extLst>
      <p:ext uri="{BB962C8B-B14F-4D97-AF65-F5344CB8AC3E}">
        <p14:creationId xmlns:p14="http://schemas.microsoft.com/office/powerpoint/2010/main" val="389853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688" y="1588"/>
            <a:ext cx="26273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4" hasCustomPrompt="1"/>
          </p:nvPr>
        </p:nvSpPr>
        <p:spPr>
          <a:xfrm>
            <a:off x="467545" y="2420888"/>
            <a:ext cx="5040313" cy="576064"/>
          </a:xfrm>
        </p:spPr>
        <p:txBody>
          <a:bodyPr/>
          <a:lstStyle>
            <a:lvl1pPr marL="0" indent="0">
              <a:buNone/>
              <a:defRPr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468313" y="3213102"/>
            <a:ext cx="5040312" cy="576263"/>
          </a:xfrm>
        </p:spPr>
        <p:txBody>
          <a:bodyPr/>
          <a:lstStyle>
            <a:lvl1pPr marL="0" indent="0">
              <a:buNone/>
              <a:defRPr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468313" y="4076702"/>
            <a:ext cx="5040312" cy="720725"/>
          </a:xfrm>
        </p:spPr>
        <p:txBody>
          <a:bodyPr/>
          <a:lstStyle>
            <a:lvl1pPr marL="0" indent="0">
              <a:buFontTx/>
              <a:buNone/>
              <a:defRPr/>
            </a:lvl1pPr>
          </a:lstStyle>
          <a:p>
            <a:pPr lvl="0"/>
            <a:r>
              <a:rPr lang="en-GB" dirty="0"/>
              <a:t>Email</a:t>
            </a:r>
          </a:p>
        </p:txBody>
      </p:sp>
      <p:sp>
        <p:nvSpPr>
          <p:cNvPr id="3" name="TextBox 2"/>
          <p:cNvSpPr txBox="1"/>
          <p:nvPr userDrawn="1"/>
        </p:nvSpPr>
        <p:spPr>
          <a:xfrm>
            <a:off x="251520" y="505781"/>
            <a:ext cx="5918590" cy="507831"/>
          </a:xfrm>
          <a:prstGeom prst="rect">
            <a:avLst/>
          </a:prstGeom>
          <a:noFill/>
        </p:spPr>
        <p:txBody>
          <a:bodyPr wrap="square" rtlCol="0">
            <a:spAutoFit/>
          </a:bodyPr>
          <a:lstStyle/>
          <a:p>
            <a:r>
              <a:rPr lang="en-GB" sz="2700" dirty="0">
                <a:latin typeface="Arial" panose="020B0604020202020204" pitchFamily="34" charset="0"/>
              </a:rPr>
              <a:t>Questions</a:t>
            </a:r>
          </a:p>
        </p:txBody>
      </p:sp>
    </p:spTree>
    <p:extLst>
      <p:ext uri="{BB962C8B-B14F-4D97-AF65-F5344CB8AC3E}">
        <p14:creationId xmlns:p14="http://schemas.microsoft.com/office/powerpoint/2010/main" val="33438796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defRPr>
            </a:lvl1pPr>
          </a:lstStyle>
          <a:p>
            <a:fld id="{9EEFBBAD-C8FA-48BD-A508-1A92C9B4AB4D}" type="datetimeFigureOut">
              <a:rPr lang="en-GB" smtClean="0"/>
              <a:pPr/>
              <a:t>03/02/2020</a:t>
            </a:fld>
            <a:endParaRPr lang="en-GB"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endParaRPr lang="en-GB"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3"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6553200" y="6309320"/>
            <a:ext cx="21336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20786463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r4ds.had.co.nz/tibbles.html"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r4ds.had.co.nz/data-import.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tinystats.github.io/teacups-giraffes-and-statistics/01_introToR.html"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trending/r" TargetMode="External"/><Relationship Id="rId3" Type="http://schemas.openxmlformats.org/officeDocument/2006/relationships/hyperlink" Target="https://r4ds.had.co.nz/" TargetMode="External"/><Relationship Id="rId7" Type="http://schemas.openxmlformats.org/officeDocument/2006/relationships/hyperlink" Target="https://stats.stackexchange.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tackoverflow.com/" TargetMode="External"/><Relationship Id="rId5" Type="http://schemas.openxmlformats.org/officeDocument/2006/relationships/hyperlink" Target="http://www.ats.ucla.edu/stat/r/" TargetMode="External"/><Relationship Id="rId10" Type="http://schemas.openxmlformats.org/officeDocument/2006/relationships/hyperlink" Target="http://swirlstats.com/" TargetMode="External"/><Relationship Id="rId4" Type="http://schemas.openxmlformats.org/officeDocument/2006/relationships/hyperlink" Target="http://www.statmethods.net/" TargetMode="External"/><Relationship Id="rId9" Type="http://schemas.openxmlformats.org/officeDocument/2006/relationships/hyperlink" Target="http://www.cookbook-r.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rstudio.com/products/rstudio/downlo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r-project.org/"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Brief introduction to R and R Studio</a:t>
            </a:r>
            <a:endParaRPr lang="en-GB" dirty="0"/>
          </a:p>
        </p:txBody>
      </p:sp>
      <p:sp>
        <p:nvSpPr>
          <p:cNvPr id="3" name="Subtitle 2"/>
          <p:cNvSpPr>
            <a:spLocks noGrp="1"/>
          </p:cNvSpPr>
          <p:nvPr>
            <p:ph type="subTitle" idx="1"/>
          </p:nvPr>
        </p:nvSpPr>
        <p:spPr>
          <a:xfrm>
            <a:off x="304800" y="3429000"/>
            <a:ext cx="4123183" cy="969713"/>
          </a:xfrm>
        </p:spPr>
        <p:txBody>
          <a:bodyPr>
            <a:normAutofit/>
          </a:bodyPr>
          <a:lstStyle/>
          <a:p>
            <a:r>
              <a:rPr lang="en-GB" dirty="0"/>
              <a:t>Dr Ana Morales-Gomez</a:t>
            </a:r>
          </a:p>
          <a:p>
            <a:r>
              <a:rPr lang="en-GB" dirty="0"/>
              <a:t>Research Associate</a:t>
            </a:r>
          </a:p>
          <a:p>
            <a:r>
              <a:rPr lang="en-GB" dirty="0"/>
              <a:t>UK Data Service</a:t>
            </a:r>
          </a:p>
        </p:txBody>
      </p:sp>
      <p:sp>
        <p:nvSpPr>
          <p:cNvPr id="4" name="Content Placeholder 3"/>
          <p:cNvSpPr>
            <a:spLocks noGrp="1"/>
          </p:cNvSpPr>
          <p:nvPr>
            <p:ph sz="quarter" idx="10"/>
          </p:nvPr>
        </p:nvSpPr>
        <p:spPr>
          <a:xfrm>
            <a:off x="304801" y="4581128"/>
            <a:ext cx="4123183" cy="1008462"/>
          </a:xfrm>
        </p:spPr>
        <p:txBody>
          <a:bodyPr>
            <a:normAutofit/>
          </a:bodyPr>
          <a:lstStyle/>
          <a:p>
            <a:r>
              <a:rPr lang="en-GB" sz="1400" dirty="0"/>
              <a:t>Introduction to analysing data about crime using R</a:t>
            </a:r>
          </a:p>
          <a:p>
            <a:r>
              <a:rPr lang="en-GB" sz="1400" dirty="0"/>
              <a:t>Manchester</a:t>
            </a:r>
          </a:p>
          <a:p>
            <a:r>
              <a:rPr lang="en-GB" sz="1400" dirty="0"/>
              <a:t>4-5 February 2020</a:t>
            </a:r>
          </a:p>
          <a:p>
            <a:endParaRPr lang="en-GB" dirty="0"/>
          </a:p>
        </p:txBody>
      </p:sp>
    </p:spTree>
    <p:extLst>
      <p:ext uri="{BB962C8B-B14F-4D97-AF65-F5344CB8AC3E}">
        <p14:creationId xmlns:p14="http://schemas.microsoft.com/office/powerpoint/2010/main" val="1355040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Packages </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GB" dirty="0"/>
              <a:t>Collection of R functions, compiled in a defined format</a:t>
            </a:r>
          </a:p>
          <a:p>
            <a:pPr>
              <a:buFont typeface="Wingdings" panose="05000000000000000000" pitchFamily="2" charset="2"/>
              <a:buChar char="ü"/>
            </a:pPr>
            <a:r>
              <a:rPr lang="en-GB" dirty="0"/>
              <a:t>Set of basic pre-installed operations</a:t>
            </a:r>
          </a:p>
          <a:p>
            <a:pPr>
              <a:buFont typeface="Wingdings" panose="05000000000000000000" pitchFamily="2" charset="2"/>
              <a:buChar char="ü"/>
            </a:pPr>
            <a:r>
              <a:rPr lang="en-GB" dirty="0"/>
              <a:t>R needs packages to do certain tasks </a:t>
            </a:r>
          </a:p>
          <a:p>
            <a:pPr lvl="1"/>
            <a:r>
              <a:rPr lang="en-GB" dirty="0"/>
              <a:t>haven: For importing datasets in other formats (SPSS, Stata, SAS).</a:t>
            </a:r>
          </a:p>
          <a:p>
            <a:pPr lvl="1"/>
            <a:r>
              <a:rPr lang="en-GB" dirty="0"/>
              <a:t>ggplot2: For producing graphs </a:t>
            </a:r>
          </a:p>
          <a:p>
            <a:pPr lvl="1"/>
            <a:r>
              <a:rPr lang="en-GB" dirty="0" err="1"/>
              <a:t>tmap</a:t>
            </a:r>
            <a:r>
              <a:rPr lang="en-GB" dirty="0"/>
              <a:t>: For producing maps</a:t>
            </a:r>
          </a:p>
          <a:p>
            <a:pPr>
              <a:buFont typeface="Wingdings" panose="05000000000000000000" pitchFamily="2" charset="2"/>
              <a:buChar char="ü"/>
            </a:pPr>
            <a:endParaRPr lang="en-GB" dirty="0"/>
          </a:p>
          <a:p>
            <a:pPr>
              <a:buFont typeface="Wingdings" panose="05000000000000000000" pitchFamily="2" charset="2"/>
              <a:buChar char="ü"/>
            </a:pPr>
            <a:r>
              <a:rPr lang="en-GB" dirty="0"/>
              <a:t>Code</a:t>
            </a:r>
          </a:p>
          <a:p>
            <a:pPr marL="0" indent="0">
              <a:buNone/>
            </a:pPr>
            <a:r>
              <a:rPr lang="en-GB" dirty="0"/>
              <a:t>&gt; install.packages(“haven")</a:t>
            </a:r>
          </a:p>
          <a:p>
            <a:pPr marL="0" indent="0">
              <a:buNone/>
            </a:pPr>
            <a:r>
              <a:rPr lang="en-GB" dirty="0"/>
              <a:t>&gt; install.packages(“haven“, “ggplot2”)</a:t>
            </a:r>
          </a:p>
          <a:p>
            <a:pPr marL="0" indent="0">
              <a:buNone/>
            </a:pPr>
            <a:endParaRPr lang="en-GB" dirty="0"/>
          </a:p>
          <a:p>
            <a:pPr marL="0" indent="0">
              <a:buNone/>
            </a:pPr>
            <a:r>
              <a:rPr lang="en-GB" dirty="0"/>
              <a:t>OR…</a:t>
            </a:r>
          </a:p>
          <a:p>
            <a:pPr lvl="1"/>
            <a:endParaRPr lang="en-GB" dirty="0"/>
          </a:p>
        </p:txBody>
      </p:sp>
      <p:pic>
        <p:nvPicPr>
          <p:cNvPr id="6" name="Picture 5">
            <a:extLst>
              <a:ext uri="{FF2B5EF4-FFF2-40B4-BE49-F238E27FC236}">
                <a16:creationId xmlns:a16="http://schemas.microsoft.com/office/drawing/2014/main" id="{D7CD165E-1B34-4C52-A65A-ECDC3A9410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0025" y="3403431"/>
            <a:ext cx="3167844" cy="2111896"/>
          </a:xfrm>
          <a:prstGeom prst="rect">
            <a:avLst/>
          </a:prstGeom>
        </p:spPr>
      </p:pic>
    </p:spTree>
    <p:extLst>
      <p:ext uri="{BB962C8B-B14F-4D97-AF65-F5344CB8AC3E}">
        <p14:creationId xmlns:p14="http://schemas.microsoft.com/office/powerpoint/2010/main" val="202586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792088"/>
          </a:xfrm>
        </p:spPr>
        <p:txBody>
          <a:bodyPr/>
          <a:lstStyle/>
          <a:p>
            <a:r>
              <a:rPr lang="en-GB" b="1" dirty="0"/>
              <a:t>Installing packages</a:t>
            </a:r>
          </a:p>
        </p:txBody>
      </p:sp>
      <p:pic>
        <p:nvPicPr>
          <p:cNvPr id="5" name="Picture 4"/>
          <p:cNvPicPr>
            <a:picLocks noChangeAspect="1"/>
          </p:cNvPicPr>
          <p:nvPr/>
        </p:nvPicPr>
        <p:blipFill>
          <a:blip r:embed="rId3"/>
          <a:stretch>
            <a:fillRect/>
          </a:stretch>
        </p:blipFill>
        <p:spPr>
          <a:xfrm>
            <a:off x="1115616" y="836712"/>
            <a:ext cx="6276975" cy="3629025"/>
          </a:xfrm>
          <a:prstGeom prst="rect">
            <a:avLst/>
          </a:prstGeom>
        </p:spPr>
      </p:pic>
      <p:pic>
        <p:nvPicPr>
          <p:cNvPr id="6" name="Content Placeholder 3">
            <a:extLst>
              <a:ext uri="{FF2B5EF4-FFF2-40B4-BE49-F238E27FC236}">
                <a16:creationId xmlns:a16="http://schemas.microsoft.com/office/drawing/2014/main" id="{493B643E-6CFE-45B1-8E29-BB8D7206B518}"/>
              </a:ext>
            </a:extLst>
          </p:cNvPr>
          <p:cNvPicPr>
            <a:picLocks noGrp="1" noChangeAspect="1"/>
          </p:cNvPicPr>
          <p:nvPr>
            <p:ph idx="1"/>
          </p:nvPr>
        </p:nvPicPr>
        <p:blipFill>
          <a:blip r:embed="rId4"/>
          <a:stretch>
            <a:fillRect/>
          </a:stretch>
        </p:blipFill>
        <p:spPr>
          <a:xfrm>
            <a:off x="4114056" y="4876378"/>
            <a:ext cx="5034976" cy="1072902"/>
          </a:xfrm>
          <a:prstGeom prst="rect">
            <a:avLst/>
          </a:prstGeom>
        </p:spPr>
      </p:pic>
      <p:pic>
        <p:nvPicPr>
          <p:cNvPr id="3" name="Picture 2"/>
          <p:cNvPicPr>
            <a:picLocks noChangeAspect="1"/>
          </p:cNvPicPr>
          <p:nvPr/>
        </p:nvPicPr>
        <p:blipFill>
          <a:blip r:embed="rId5"/>
          <a:stretch>
            <a:fillRect/>
          </a:stretch>
        </p:blipFill>
        <p:spPr>
          <a:xfrm>
            <a:off x="-36008" y="4171337"/>
            <a:ext cx="3638550" cy="2705100"/>
          </a:xfrm>
          <a:prstGeom prst="rect">
            <a:avLst/>
          </a:prstGeom>
        </p:spPr>
      </p:pic>
    </p:spTree>
    <p:extLst>
      <p:ext uri="{BB962C8B-B14F-4D97-AF65-F5344CB8AC3E}">
        <p14:creationId xmlns:p14="http://schemas.microsoft.com/office/powerpoint/2010/main" val="42459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Loading packages</a:t>
            </a:r>
          </a:p>
        </p:txBody>
      </p:sp>
      <p:pic>
        <p:nvPicPr>
          <p:cNvPr id="4" name="Picture 3"/>
          <p:cNvPicPr>
            <a:picLocks noChangeAspect="1"/>
          </p:cNvPicPr>
          <p:nvPr/>
        </p:nvPicPr>
        <p:blipFill>
          <a:blip r:embed="rId3"/>
          <a:stretch>
            <a:fillRect/>
          </a:stretch>
        </p:blipFill>
        <p:spPr>
          <a:xfrm>
            <a:off x="1475656" y="1403648"/>
            <a:ext cx="6191250" cy="2695575"/>
          </a:xfrm>
          <a:prstGeom prst="rect">
            <a:avLst/>
          </a:prstGeom>
        </p:spPr>
      </p:pic>
      <p:sp>
        <p:nvSpPr>
          <p:cNvPr id="3" name="TextBox 2"/>
          <p:cNvSpPr txBox="1"/>
          <p:nvPr/>
        </p:nvSpPr>
        <p:spPr>
          <a:xfrm>
            <a:off x="899592" y="4797152"/>
            <a:ext cx="6264696" cy="1477328"/>
          </a:xfrm>
          <a:prstGeom prst="rect">
            <a:avLst/>
          </a:prstGeom>
          <a:noFill/>
        </p:spPr>
        <p:txBody>
          <a:bodyPr wrap="square" rtlCol="0">
            <a:spAutoFit/>
          </a:bodyPr>
          <a:lstStyle/>
          <a:p>
            <a:pPr marL="285750" indent="-285750">
              <a:buFont typeface="Wingdings" panose="05000000000000000000" pitchFamily="2" charset="2"/>
              <a:buChar char="ü"/>
            </a:pPr>
            <a:r>
              <a:rPr lang="en-GB" dirty="0"/>
              <a:t>Each package needs to be loaded every time you start a new R session</a:t>
            </a:r>
          </a:p>
          <a:p>
            <a:pPr marL="285750" indent="-285750">
              <a:buFont typeface="Wingdings" panose="05000000000000000000" pitchFamily="2" charset="2"/>
              <a:buChar char="ü"/>
            </a:pPr>
            <a:r>
              <a:rPr lang="en-GB" dirty="0"/>
              <a:t>Only load the package that you need to use</a:t>
            </a:r>
          </a:p>
          <a:p>
            <a:pPr marL="285750" indent="-285750">
              <a:buFont typeface="Wingdings" panose="05000000000000000000" pitchFamily="2" charset="2"/>
              <a:buChar char="ü"/>
            </a:pPr>
            <a:r>
              <a:rPr lang="en-GB" dirty="0"/>
              <a:t>Can be done at any time</a:t>
            </a:r>
          </a:p>
          <a:p>
            <a:pPr marL="285750" indent="-285750">
              <a:buFont typeface="Wingdings" panose="05000000000000000000" pitchFamily="2" charset="2"/>
              <a:buChar char="ü"/>
            </a:pPr>
            <a:r>
              <a:rPr lang="en-GB" dirty="0"/>
              <a:t>Indicate in the script the packages used</a:t>
            </a:r>
          </a:p>
        </p:txBody>
      </p:sp>
      <p:sp>
        <p:nvSpPr>
          <p:cNvPr id="5" name="Rounded Rectangle 4"/>
          <p:cNvSpPr/>
          <p:nvPr/>
        </p:nvSpPr>
        <p:spPr>
          <a:xfrm>
            <a:off x="1475656" y="1403648"/>
            <a:ext cx="1872208" cy="29716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Data types and data Structures</a:t>
            </a:r>
            <a:br>
              <a:rPr lang="en-GB" dirty="0"/>
            </a:br>
            <a:endParaRPr lang="en-GB" dirty="0"/>
          </a:p>
        </p:txBody>
      </p:sp>
      <p:sp>
        <p:nvSpPr>
          <p:cNvPr id="3" name="Content Placeholder 2"/>
          <p:cNvSpPr>
            <a:spLocks noGrp="1"/>
          </p:cNvSpPr>
          <p:nvPr>
            <p:ph idx="1"/>
          </p:nvPr>
        </p:nvSpPr>
        <p:spPr>
          <a:xfrm>
            <a:off x="4572000" y="1556792"/>
            <a:ext cx="3422679" cy="2232248"/>
          </a:xfrm>
        </p:spPr>
        <p:txBody>
          <a:bodyPr>
            <a:normAutofit/>
          </a:bodyPr>
          <a:lstStyle/>
          <a:p>
            <a:pPr>
              <a:buFont typeface="Wingdings" panose="05000000000000000000" pitchFamily="2" charset="2"/>
              <a:buChar char="ü"/>
            </a:pPr>
            <a:r>
              <a:rPr lang="en-GB" sz="2000" b="1" dirty="0"/>
              <a:t>Structures</a:t>
            </a:r>
          </a:p>
          <a:p>
            <a:pPr lvl="1"/>
            <a:r>
              <a:rPr lang="en-GB" sz="1800" dirty="0"/>
              <a:t>Vectors (variables)</a:t>
            </a:r>
          </a:p>
          <a:p>
            <a:pPr lvl="1"/>
            <a:r>
              <a:rPr lang="en-GB" sz="1800" dirty="0"/>
              <a:t>factors</a:t>
            </a:r>
          </a:p>
          <a:p>
            <a:pPr lvl="1"/>
            <a:r>
              <a:rPr lang="en-GB" sz="1800" dirty="0"/>
              <a:t>list</a:t>
            </a:r>
          </a:p>
          <a:p>
            <a:pPr lvl="1"/>
            <a:r>
              <a:rPr lang="en-GB" sz="1800" dirty="0"/>
              <a:t>matrix</a:t>
            </a:r>
          </a:p>
          <a:p>
            <a:pPr lvl="1"/>
            <a:r>
              <a:rPr lang="en-GB" sz="1800" dirty="0"/>
              <a:t>data frame</a:t>
            </a:r>
          </a:p>
          <a:p>
            <a:endParaRPr lang="en-GB" dirty="0"/>
          </a:p>
        </p:txBody>
      </p:sp>
      <p:sp>
        <p:nvSpPr>
          <p:cNvPr id="4" name="TextBox 3"/>
          <p:cNvSpPr txBox="1"/>
          <p:nvPr/>
        </p:nvSpPr>
        <p:spPr>
          <a:xfrm>
            <a:off x="508016" y="1556792"/>
            <a:ext cx="3672408" cy="1508105"/>
          </a:xfrm>
          <a:prstGeom prst="rect">
            <a:avLst/>
          </a:prstGeom>
          <a:noFill/>
        </p:spPr>
        <p:txBody>
          <a:bodyPr wrap="square" rtlCol="0">
            <a:spAutoFit/>
          </a:bodyPr>
          <a:lstStyle/>
          <a:p>
            <a:pPr marL="285750" indent="-285750">
              <a:buFont typeface="Wingdings" panose="05000000000000000000" pitchFamily="2" charset="2"/>
              <a:buChar char="ü"/>
            </a:pPr>
            <a:r>
              <a:rPr lang="en-GB" sz="2000" b="1" dirty="0">
                <a:latin typeface="Arial" panose="020B0604020202020204" pitchFamily="34" charset="0"/>
                <a:cs typeface="Arial" panose="020B0604020202020204" pitchFamily="34" charset="0"/>
              </a:rPr>
              <a:t>Data types</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character</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numeric (real or decimal)</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integer</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logical</a:t>
            </a:r>
          </a:p>
        </p:txBody>
      </p:sp>
      <p:pic>
        <p:nvPicPr>
          <p:cNvPr id="5" name="Picture 4">
            <a:extLst>
              <a:ext uri="{FF2B5EF4-FFF2-40B4-BE49-F238E27FC236}">
                <a16:creationId xmlns:a16="http://schemas.microsoft.com/office/drawing/2014/main" id="{9361FC0A-C7BD-4CA3-96D1-33F1A5A566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3970112"/>
            <a:ext cx="2554431" cy="1701889"/>
          </a:xfrm>
          <a:prstGeom prst="rect">
            <a:avLst/>
          </a:prstGeom>
          <a:ln>
            <a:solidFill>
              <a:schemeClr val="accent1"/>
            </a:solidFill>
          </a:ln>
        </p:spPr>
      </p:pic>
      <p:pic>
        <p:nvPicPr>
          <p:cNvPr id="8" name="Picture 7">
            <a:extLst>
              <a:ext uri="{FF2B5EF4-FFF2-40B4-BE49-F238E27FC236}">
                <a16:creationId xmlns:a16="http://schemas.microsoft.com/office/drawing/2014/main" id="{D8224E63-56DF-4654-987E-38F8746CCB11}"/>
              </a:ext>
            </a:extLst>
          </p:cNvPr>
          <p:cNvPicPr>
            <a:picLocks noChangeAspect="1"/>
          </p:cNvPicPr>
          <p:nvPr/>
        </p:nvPicPr>
        <p:blipFill>
          <a:blip r:embed="rId4"/>
          <a:stretch>
            <a:fillRect/>
          </a:stretch>
        </p:blipFill>
        <p:spPr>
          <a:xfrm>
            <a:off x="1369497" y="3783072"/>
            <a:ext cx="2419350" cy="1847850"/>
          </a:xfrm>
          <a:prstGeom prst="rect">
            <a:avLst/>
          </a:prstGeom>
        </p:spPr>
      </p:pic>
    </p:spTree>
    <p:extLst>
      <p:ext uri="{BB962C8B-B14F-4D97-AF65-F5344CB8AC3E}">
        <p14:creationId xmlns:p14="http://schemas.microsoft.com/office/powerpoint/2010/main" val="239798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Variables</a:t>
            </a:r>
          </a:p>
        </p:txBody>
      </p:sp>
      <p:sp>
        <p:nvSpPr>
          <p:cNvPr id="3" name="Content Placeholder 2"/>
          <p:cNvSpPr>
            <a:spLocks noGrp="1"/>
          </p:cNvSpPr>
          <p:nvPr>
            <p:ph idx="1"/>
          </p:nvPr>
        </p:nvSpPr>
        <p:spPr>
          <a:xfrm>
            <a:off x="324726" y="1713928"/>
            <a:ext cx="8229600" cy="5141168"/>
          </a:xfrm>
        </p:spPr>
        <p:txBody>
          <a:bodyPr/>
          <a:lstStyle/>
          <a:p>
            <a:r>
              <a:rPr lang="en-GB" dirty="0"/>
              <a:t>Variables are objects in R that store values;</a:t>
            </a:r>
          </a:p>
          <a:p>
            <a:r>
              <a:rPr lang="en-GB" dirty="0"/>
              <a:t>The </a:t>
            </a:r>
            <a:r>
              <a:rPr lang="en-GB" dirty="0">
                <a:solidFill>
                  <a:srgbClr val="FF0000"/>
                </a:solidFill>
              </a:rPr>
              <a:t>“</a:t>
            </a:r>
            <a:r>
              <a:rPr lang="en-GB" sz="2000" b="1" dirty="0">
                <a:solidFill>
                  <a:srgbClr val="FF0000"/>
                </a:solidFill>
              </a:rPr>
              <a:t>&lt;-</a:t>
            </a:r>
            <a:r>
              <a:rPr lang="en-GB" dirty="0">
                <a:solidFill>
                  <a:srgbClr val="FF0000"/>
                </a:solidFill>
              </a:rPr>
              <a:t>”</a:t>
            </a:r>
            <a:r>
              <a:rPr lang="en-GB" dirty="0"/>
              <a:t> tells R to take the number to the right of the symbol and store it in a variable whose name is given on the left. </a:t>
            </a:r>
          </a:p>
          <a:p>
            <a:endParaRPr lang="en-GB" dirty="0"/>
          </a:p>
          <a:p>
            <a:endParaRPr lang="en-GB" dirty="0"/>
          </a:p>
          <a:p>
            <a:endParaRPr lang="en-GB" dirty="0"/>
          </a:p>
          <a:p>
            <a:endParaRPr lang="en-GB" dirty="0"/>
          </a:p>
          <a:p>
            <a:endParaRPr lang="en-GB" dirty="0"/>
          </a:p>
          <a:p>
            <a:endParaRPr lang="en-GB" dirty="0"/>
          </a:p>
          <a:p>
            <a:pPr marL="0" indent="0">
              <a:buNone/>
            </a:pPr>
            <a:endParaRPr lang="en-GB" sz="1200" dirty="0">
              <a:latin typeface="Consolas" panose="020B0609020204030204" pitchFamily="49" charset="0"/>
            </a:endParaRPr>
          </a:p>
          <a:p>
            <a:endParaRPr lang="en-GB" dirty="0"/>
          </a:p>
          <a:p>
            <a:endParaRPr lang="en-GB" dirty="0"/>
          </a:p>
        </p:txBody>
      </p:sp>
      <p:pic>
        <p:nvPicPr>
          <p:cNvPr id="4" name="Picture 3"/>
          <p:cNvPicPr>
            <a:picLocks noChangeAspect="1"/>
          </p:cNvPicPr>
          <p:nvPr/>
        </p:nvPicPr>
        <p:blipFill>
          <a:blip r:embed="rId3"/>
          <a:stretch>
            <a:fillRect/>
          </a:stretch>
        </p:blipFill>
        <p:spPr>
          <a:xfrm>
            <a:off x="611560" y="2883225"/>
            <a:ext cx="1872208" cy="1121375"/>
          </a:xfrm>
          <a:prstGeom prst="rect">
            <a:avLst/>
          </a:prstGeom>
        </p:spPr>
      </p:pic>
      <p:pic>
        <p:nvPicPr>
          <p:cNvPr id="5" name="Picture 4"/>
          <p:cNvPicPr>
            <a:picLocks noChangeAspect="1"/>
          </p:cNvPicPr>
          <p:nvPr/>
        </p:nvPicPr>
        <p:blipFill>
          <a:blip r:embed="rId4"/>
          <a:stretch>
            <a:fillRect/>
          </a:stretch>
        </p:blipFill>
        <p:spPr>
          <a:xfrm>
            <a:off x="3247897" y="2871419"/>
            <a:ext cx="2304256" cy="1901011"/>
          </a:xfrm>
          <a:prstGeom prst="rect">
            <a:avLst/>
          </a:prstGeom>
        </p:spPr>
      </p:pic>
      <p:pic>
        <p:nvPicPr>
          <p:cNvPr id="6" name="Picture 5"/>
          <p:cNvPicPr>
            <a:picLocks noChangeAspect="1"/>
          </p:cNvPicPr>
          <p:nvPr/>
        </p:nvPicPr>
        <p:blipFill>
          <a:blip r:embed="rId5"/>
          <a:stretch>
            <a:fillRect/>
          </a:stretch>
        </p:blipFill>
        <p:spPr>
          <a:xfrm>
            <a:off x="6047789" y="2883225"/>
            <a:ext cx="2510070" cy="734993"/>
          </a:xfrm>
          <a:prstGeom prst="rect">
            <a:avLst/>
          </a:prstGeom>
        </p:spPr>
      </p:pic>
    </p:spTree>
    <p:extLst>
      <p:ext uri="{BB962C8B-B14F-4D97-AF65-F5344CB8AC3E}">
        <p14:creationId xmlns:p14="http://schemas.microsoft.com/office/powerpoint/2010/main" val="136115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Vectors</a:t>
            </a:r>
          </a:p>
        </p:txBody>
      </p:sp>
      <p:sp>
        <p:nvSpPr>
          <p:cNvPr id="5" name="Content Placeholder 4"/>
          <p:cNvSpPr>
            <a:spLocks noGrp="1"/>
          </p:cNvSpPr>
          <p:nvPr>
            <p:ph idx="1"/>
          </p:nvPr>
        </p:nvSpPr>
        <p:spPr>
          <a:xfrm>
            <a:off x="250962" y="1403648"/>
            <a:ext cx="4142759" cy="5141168"/>
          </a:xfrm>
        </p:spPr>
        <p:txBody>
          <a:bodyPr/>
          <a:lstStyle/>
          <a:p>
            <a:pPr>
              <a:buFont typeface="Wingdings" panose="05000000000000000000" pitchFamily="2" charset="2"/>
              <a:buChar char="ü"/>
            </a:pPr>
            <a:r>
              <a:rPr lang="en-GB" sz="2000" dirty="0"/>
              <a:t>vectors are</a:t>
            </a:r>
            <a:r>
              <a:rPr lang="en-GB" sz="2400" dirty="0"/>
              <a:t> </a:t>
            </a:r>
            <a:r>
              <a:rPr lang="en-GB" sz="2000" dirty="0"/>
              <a:t>‘a single entity consisting of a collection of things’</a:t>
            </a:r>
          </a:p>
          <a:p>
            <a:pPr lvl="1"/>
            <a:r>
              <a:rPr lang="en-GB" sz="1600" dirty="0"/>
              <a:t>a in this example is a vector of length 1</a:t>
            </a:r>
            <a:endParaRPr lang="en-GB" dirty="0"/>
          </a:p>
          <a:p>
            <a:pPr>
              <a:buFont typeface="Wingdings" panose="05000000000000000000" pitchFamily="2" charset="2"/>
              <a:buChar char="ü"/>
            </a:pPr>
            <a:r>
              <a:rPr lang="en-GB" sz="2000" dirty="0"/>
              <a:t>Longer vectors can be created by </a:t>
            </a:r>
            <a:r>
              <a:rPr lang="en-GB" sz="2000" i="1" dirty="0"/>
              <a:t>concatenating </a:t>
            </a:r>
            <a:r>
              <a:rPr lang="en-GB" sz="2000" dirty="0"/>
              <a:t>‘c’ values</a:t>
            </a:r>
          </a:p>
          <a:p>
            <a:pPr lvl="1"/>
            <a:endParaRPr lang="en-GB" sz="1700" dirty="0"/>
          </a:p>
          <a:p>
            <a:pPr>
              <a:buFont typeface="Wingdings" panose="05000000000000000000" pitchFamily="2" charset="2"/>
              <a:buChar char="ü"/>
            </a:pPr>
            <a:r>
              <a:rPr lang="en-GB" sz="2000" dirty="0"/>
              <a:t>There are several types of vectors such as character vectors, numeric, logical, etc.</a:t>
            </a:r>
          </a:p>
          <a:p>
            <a:pPr lvl="1"/>
            <a:r>
              <a:rPr lang="en-GB" sz="1600" dirty="0"/>
              <a:t>For example: The typical variable age in a dataset is a ‘vector’</a:t>
            </a:r>
          </a:p>
          <a:p>
            <a:pPr lvl="1">
              <a:buFont typeface="Wingdings" panose="05000000000000000000" pitchFamily="2" charset="2"/>
              <a:buChar char="ü"/>
            </a:pPr>
            <a:endParaRPr lang="en-GB" sz="1700" dirty="0"/>
          </a:p>
        </p:txBody>
      </p:sp>
      <p:pic>
        <p:nvPicPr>
          <p:cNvPr id="6" name="Picture 5"/>
          <p:cNvPicPr>
            <a:picLocks noChangeAspect="1"/>
          </p:cNvPicPr>
          <p:nvPr/>
        </p:nvPicPr>
        <p:blipFill>
          <a:blip r:embed="rId3"/>
          <a:stretch>
            <a:fillRect/>
          </a:stretch>
        </p:blipFill>
        <p:spPr>
          <a:xfrm>
            <a:off x="4771834" y="1268760"/>
            <a:ext cx="1872208" cy="1121375"/>
          </a:xfrm>
          <a:prstGeom prst="rect">
            <a:avLst/>
          </a:prstGeom>
        </p:spPr>
      </p:pic>
      <p:pic>
        <p:nvPicPr>
          <p:cNvPr id="7" name="Picture 6"/>
          <p:cNvPicPr>
            <a:picLocks noChangeAspect="1"/>
          </p:cNvPicPr>
          <p:nvPr/>
        </p:nvPicPr>
        <p:blipFill>
          <a:blip r:embed="rId4"/>
          <a:stretch>
            <a:fillRect/>
          </a:stretch>
        </p:blipFill>
        <p:spPr>
          <a:xfrm>
            <a:off x="4788024" y="2852936"/>
            <a:ext cx="2053382" cy="1459322"/>
          </a:xfrm>
          <a:prstGeom prst="rect">
            <a:avLst/>
          </a:prstGeom>
        </p:spPr>
      </p:pic>
    </p:spTree>
    <p:extLst>
      <p:ext uri="{BB962C8B-B14F-4D97-AF65-F5344CB8AC3E}">
        <p14:creationId xmlns:p14="http://schemas.microsoft.com/office/powerpoint/2010/main" val="161041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Data frames and Tibbles</a:t>
            </a:r>
          </a:p>
        </p:txBody>
      </p:sp>
      <p:sp>
        <p:nvSpPr>
          <p:cNvPr id="3" name="Content Placeholder 2"/>
          <p:cNvSpPr>
            <a:spLocks noGrp="1"/>
          </p:cNvSpPr>
          <p:nvPr>
            <p:ph idx="1"/>
          </p:nvPr>
        </p:nvSpPr>
        <p:spPr>
          <a:xfrm>
            <a:off x="285225" y="1643459"/>
            <a:ext cx="3638703" cy="5141168"/>
          </a:xfrm>
        </p:spPr>
        <p:txBody>
          <a:bodyPr/>
          <a:lstStyle/>
          <a:p>
            <a:pPr>
              <a:buFont typeface="Wingdings" panose="05000000000000000000" pitchFamily="2" charset="2"/>
              <a:buChar char="ü"/>
            </a:pPr>
            <a:r>
              <a:rPr lang="en-GB" sz="2000" dirty="0"/>
              <a:t>Data frames are the ‘</a:t>
            </a:r>
            <a:r>
              <a:rPr lang="en-GB" sz="2000" i="1" dirty="0"/>
              <a:t>de facto’</a:t>
            </a:r>
            <a:r>
              <a:rPr lang="en-GB" sz="2000" dirty="0"/>
              <a:t> data structure for tabular data.</a:t>
            </a:r>
          </a:p>
          <a:p>
            <a:pPr marL="0" indent="0">
              <a:buNone/>
            </a:pPr>
            <a:endParaRPr lang="en-GB" sz="2000" dirty="0"/>
          </a:p>
          <a:p>
            <a:pPr>
              <a:buFont typeface="Wingdings" panose="05000000000000000000" pitchFamily="2" charset="2"/>
              <a:buChar char="ü"/>
            </a:pPr>
            <a:r>
              <a:rPr lang="en-GB" sz="2000" dirty="0"/>
              <a:t>Tibbles </a:t>
            </a:r>
            <a:r>
              <a:rPr lang="en-GB" sz="2000" i="1" dirty="0"/>
              <a:t>are</a:t>
            </a:r>
            <a:r>
              <a:rPr lang="en-GB" sz="2000" dirty="0"/>
              <a:t> data frames, but with some tweaks.</a:t>
            </a:r>
          </a:p>
          <a:p>
            <a:pPr lvl="1"/>
            <a:r>
              <a:rPr lang="en-GB" sz="1700" dirty="0"/>
              <a:t> </a:t>
            </a:r>
            <a:r>
              <a:rPr lang="en-GB" sz="1800" dirty="0"/>
              <a:t>Designed specially to work well within the ‘</a:t>
            </a:r>
            <a:r>
              <a:rPr lang="en-GB" sz="1800" dirty="0" err="1"/>
              <a:t>tidyverse</a:t>
            </a:r>
            <a:r>
              <a:rPr lang="en-GB" sz="1800" dirty="0"/>
              <a:t>’ package</a:t>
            </a:r>
          </a:p>
          <a:p>
            <a:endParaRPr lang="en-GB" dirty="0"/>
          </a:p>
        </p:txBody>
      </p:sp>
      <p:pic>
        <p:nvPicPr>
          <p:cNvPr id="5" name="Picture 4"/>
          <p:cNvPicPr>
            <a:picLocks noChangeAspect="1"/>
          </p:cNvPicPr>
          <p:nvPr/>
        </p:nvPicPr>
        <p:blipFill>
          <a:blip r:embed="rId3"/>
          <a:stretch>
            <a:fillRect/>
          </a:stretch>
        </p:blipFill>
        <p:spPr>
          <a:xfrm>
            <a:off x="4335448" y="3389593"/>
            <a:ext cx="3692936" cy="1902115"/>
          </a:xfrm>
          <a:prstGeom prst="rect">
            <a:avLst/>
          </a:prstGeom>
        </p:spPr>
      </p:pic>
      <p:pic>
        <p:nvPicPr>
          <p:cNvPr id="6" name="Picture 5"/>
          <p:cNvPicPr>
            <a:picLocks noChangeAspect="1"/>
          </p:cNvPicPr>
          <p:nvPr/>
        </p:nvPicPr>
        <p:blipFill>
          <a:blip r:embed="rId4"/>
          <a:stretch>
            <a:fillRect/>
          </a:stretch>
        </p:blipFill>
        <p:spPr>
          <a:xfrm>
            <a:off x="4335448" y="1399378"/>
            <a:ext cx="3692936" cy="1576640"/>
          </a:xfrm>
          <a:prstGeom prst="rect">
            <a:avLst/>
          </a:prstGeom>
        </p:spPr>
      </p:pic>
      <p:sp>
        <p:nvSpPr>
          <p:cNvPr id="4" name="TextBox 3"/>
          <p:cNvSpPr txBox="1"/>
          <p:nvPr/>
        </p:nvSpPr>
        <p:spPr>
          <a:xfrm>
            <a:off x="285225" y="5949280"/>
            <a:ext cx="4464496" cy="646331"/>
          </a:xfrm>
          <a:prstGeom prst="rect">
            <a:avLst/>
          </a:prstGeom>
          <a:noFill/>
        </p:spPr>
        <p:txBody>
          <a:bodyPr wrap="square" rtlCol="0">
            <a:spAutoFit/>
          </a:bodyPr>
          <a:lstStyle/>
          <a:p>
            <a:r>
              <a:rPr lang="en-GB" dirty="0"/>
              <a:t>Reference: R for data science chapter 10</a:t>
            </a:r>
          </a:p>
          <a:p>
            <a:r>
              <a:rPr lang="en-GB" dirty="0">
                <a:hlinkClick r:id="rId5"/>
              </a:rPr>
              <a:t>https://r4ds.had.co.nz/tibbles.html</a:t>
            </a:r>
            <a:endParaRPr lang="en-GB" dirty="0"/>
          </a:p>
        </p:txBody>
      </p:sp>
    </p:spTree>
    <p:extLst>
      <p:ext uri="{BB962C8B-B14F-4D97-AF65-F5344CB8AC3E}">
        <p14:creationId xmlns:p14="http://schemas.microsoft.com/office/powerpoint/2010/main" val="247047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Importing data</a:t>
            </a:r>
          </a:p>
        </p:txBody>
      </p:sp>
      <p:sp>
        <p:nvSpPr>
          <p:cNvPr id="3" name="Content Placeholder 2">
            <a:extLst>
              <a:ext uri="{FF2B5EF4-FFF2-40B4-BE49-F238E27FC236}">
                <a16:creationId xmlns:a16="http://schemas.microsoft.com/office/drawing/2014/main" id="{82E521FA-ADEE-4063-A584-5617EEC2F162}"/>
              </a:ext>
            </a:extLst>
          </p:cNvPr>
          <p:cNvSpPr>
            <a:spLocks noGrp="1"/>
          </p:cNvSpPr>
          <p:nvPr>
            <p:ph idx="1"/>
          </p:nvPr>
        </p:nvSpPr>
        <p:spPr>
          <a:xfrm>
            <a:off x="285225" y="1643459"/>
            <a:ext cx="8229600" cy="5141168"/>
          </a:xfrm>
        </p:spPr>
        <p:txBody>
          <a:bodyPr/>
          <a:lstStyle/>
          <a:p>
            <a:pPr marL="428625" indent="-342900">
              <a:buFont typeface="Wingdings" panose="05000000000000000000" pitchFamily="2" charset="2"/>
              <a:buChar char="ü"/>
            </a:pPr>
            <a:r>
              <a:rPr lang="en-GB" sz="2000" dirty="0"/>
              <a:t>Get the appropriate package:</a:t>
            </a:r>
          </a:p>
          <a:p>
            <a:pPr marL="728663" lvl="1" indent="-342900">
              <a:buFont typeface="Wingdings" panose="05000000000000000000" pitchFamily="2" charset="2"/>
              <a:buChar char="Ø"/>
            </a:pPr>
            <a:r>
              <a:rPr lang="en-GB" sz="1800" dirty="0"/>
              <a:t>haven</a:t>
            </a:r>
          </a:p>
          <a:p>
            <a:pPr marL="728663" lvl="1" indent="-342900">
              <a:buFont typeface="Wingdings" panose="05000000000000000000" pitchFamily="2" charset="2"/>
              <a:buChar char="Ø"/>
            </a:pPr>
            <a:r>
              <a:rPr lang="en-GB" sz="1800" dirty="0"/>
              <a:t>foreign</a:t>
            </a:r>
          </a:p>
          <a:p>
            <a:pPr marL="728663" lvl="1" indent="-342900">
              <a:buFont typeface="Wingdings" panose="05000000000000000000" pitchFamily="2" charset="2"/>
              <a:buChar char="Ø"/>
            </a:pPr>
            <a:r>
              <a:rPr lang="en-GB" sz="1800" dirty="0" err="1"/>
              <a:t>readr</a:t>
            </a:r>
            <a:endParaRPr lang="en-GB" sz="1800" dirty="0"/>
          </a:p>
          <a:p>
            <a:pPr marL="85725" indent="0">
              <a:buNone/>
            </a:pPr>
            <a:endParaRPr lang="en-GB" sz="2000" dirty="0"/>
          </a:p>
          <a:p>
            <a:pPr marL="428625" indent="-342900">
              <a:buFont typeface="Wingdings" panose="05000000000000000000" pitchFamily="2" charset="2"/>
              <a:buChar char="ü"/>
            </a:pPr>
            <a:r>
              <a:rPr lang="en-GB" sz="2000" dirty="0"/>
              <a:t>Use the right function: </a:t>
            </a:r>
          </a:p>
          <a:p>
            <a:pPr marL="728663" lvl="1" indent="-342900">
              <a:buFont typeface="Wingdings" panose="05000000000000000000" pitchFamily="2" charset="2"/>
              <a:buChar char="Ø"/>
            </a:pPr>
            <a:r>
              <a:rPr lang="en-GB" sz="1700" dirty="0"/>
              <a:t>Examples using functions from ‘haven’ and ‘</a:t>
            </a:r>
            <a:r>
              <a:rPr lang="en-GB" sz="1700" dirty="0" err="1"/>
              <a:t>readr</a:t>
            </a:r>
            <a:r>
              <a:rPr lang="en-GB" sz="1700" dirty="0"/>
              <a:t>’ package</a:t>
            </a:r>
          </a:p>
          <a:p>
            <a:pPr marL="1371600" lvl="4" indent="0">
              <a:buNone/>
            </a:pPr>
            <a:endParaRPr lang="en-GB" sz="1700" dirty="0"/>
          </a:p>
          <a:p>
            <a:pPr marL="1371600" lvl="4" indent="0">
              <a:buNone/>
            </a:pPr>
            <a:r>
              <a:rPr lang="en-GB" sz="1700" dirty="0"/>
              <a:t>Csv files:	</a:t>
            </a:r>
            <a:r>
              <a:rPr lang="en-GB" sz="1700" dirty="0" err="1"/>
              <a:t>read_csv</a:t>
            </a:r>
            <a:r>
              <a:rPr lang="en-GB" sz="1700" dirty="0"/>
              <a:t>(“mydata.csv”)</a:t>
            </a:r>
          </a:p>
          <a:p>
            <a:pPr marL="0" indent="0">
              <a:buNone/>
            </a:pPr>
            <a:r>
              <a:rPr lang="en-GB" dirty="0"/>
              <a:t>		Stata files: 	</a:t>
            </a:r>
            <a:r>
              <a:rPr lang="en-GB" dirty="0" err="1"/>
              <a:t>read_dta</a:t>
            </a:r>
            <a:r>
              <a:rPr lang="en-GB" dirty="0"/>
              <a:t>(“</a:t>
            </a:r>
            <a:r>
              <a:rPr lang="en-GB" dirty="0" err="1"/>
              <a:t>mydata.dta</a:t>
            </a:r>
            <a:r>
              <a:rPr lang="en-GB" dirty="0"/>
              <a:t>”)</a:t>
            </a:r>
          </a:p>
          <a:p>
            <a:pPr marL="0" indent="0">
              <a:buNone/>
            </a:pPr>
            <a:r>
              <a:rPr lang="en-GB" dirty="0"/>
              <a:t>		SPSS files: 	</a:t>
            </a:r>
            <a:r>
              <a:rPr lang="en-GB" dirty="0" err="1"/>
              <a:t>read_sav</a:t>
            </a:r>
            <a:r>
              <a:rPr lang="en-GB" dirty="0"/>
              <a:t>(“</a:t>
            </a:r>
            <a:r>
              <a:rPr lang="en-GB" dirty="0" err="1"/>
              <a:t>mydata.sav</a:t>
            </a:r>
            <a:r>
              <a:rPr lang="en-GB" dirty="0"/>
              <a:t>”)</a:t>
            </a:r>
          </a:p>
          <a:p>
            <a:pPr marL="342900" lvl="1" indent="0">
              <a:buNone/>
            </a:pPr>
            <a:endParaRPr lang="en-GB" sz="1800" dirty="0"/>
          </a:p>
          <a:p>
            <a:pPr>
              <a:buFont typeface="Wingdings" panose="05000000000000000000" pitchFamily="2" charset="2"/>
              <a:buChar char="ü"/>
            </a:pPr>
            <a:r>
              <a:rPr lang="en-GB" sz="2100" dirty="0"/>
              <a:t>Give your data a name!: </a:t>
            </a:r>
            <a:r>
              <a:rPr lang="en-GB" sz="2100" b="1" dirty="0"/>
              <a:t>census&lt;- </a:t>
            </a:r>
            <a:r>
              <a:rPr lang="en-GB" sz="2100" b="1" dirty="0" err="1"/>
              <a:t>read_dta</a:t>
            </a:r>
            <a:r>
              <a:rPr lang="en-GB" sz="2100" b="1" dirty="0"/>
              <a:t>(“</a:t>
            </a:r>
            <a:r>
              <a:rPr lang="en-GB" sz="2100" b="1" dirty="0" err="1"/>
              <a:t>mydata.dta</a:t>
            </a:r>
            <a:r>
              <a:rPr lang="en-GB" sz="2100" b="1" dirty="0"/>
              <a:t>”)</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268760"/>
            <a:ext cx="2133600" cy="2143125"/>
          </a:xfrm>
          <a:prstGeom prst="rect">
            <a:avLst/>
          </a:prstGeom>
        </p:spPr>
      </p:pic>
    </p:spTree>
    <p:extLst>
      <p:ext uri="{BB962C8B-B14F-4D97-AF65-F5344CB8AC3E}">
        <p14:creationId xmlns:p14="http://schemas.microsoft.com/office/powerpoint/2010/main" val="21134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36" y="0"/>
            <a:ext cx="9139464" cy="7025963"/>
          </a:xfrm>
          <a:prstGeom prst="rect">
            <a:avLst/>
          </a:prstGeom>
        </p:spPr>
      </p:pic>
      <p:sp>
        <p:nvSpPr>
          <p:cNvPr id="5" name="Rounded Rectangle 4"/>
          <p:cNvSpPr/>
          <p:nvPr/>
        </p:nvSpPr>
        <p:spPr>
          <a:xfrm>
            <a:off x="323528" y="2708920"/>
            <a:ext cx="3024336" cy="28803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4860032" y="3861048"/>
            <a:ext cx="1037663"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a:off x="3563888" y="2996952"/>
            <a:ext cx="1368152" cy="57606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38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Importing data, the easy way</a:t>
            </a:r>
          </a:p>
        </p:txBody>
      </p:sp>
      <p:sp>
        <p:nvSpPr>
          <p:cNvPr id="3" name="Content Placeholder 2"/>
          <p:cNvSpPr>
            <a:spLocks noGrp="1"/>
          </p:cNvSpPr>
          <p:nvPr>
            <p:ph idx="1"/>
          </p:nvPr>
        </p:nvSpPr>
        <p:spPr>
          <a:xfrm>
            <a:off x="4572001" y="1643459"/>
            <a:ext cx="3942824" cy="5141168"/>
          </a:xfrm>
        </p:spPr>
        <p:txBody>
          <a:bodyPr/>
          <a:lstStyle/>
          <a:p>
            <a:pPr marL="0" indent="0">
              <a:buNone/>
            </a:pPr>
            <a:r>
              <a:rPr lang="en-GB" dirty="0"/>
              <a:t>Double click on the folder where the data is</a:t>
            </a:r>
          </a:p>
          <a:p>
            <a:pPr marL="0" indent="0">
              <a:buNone/>
            </a:pPr>
            <a:endParaRPr lang="en-GB" dirty="0"/>
          </a:p>
          <a:p>
            <a:pPr marL="0" indent="0">
              <a:buNone/>
            </a:pPr>
            <a:r>
              <a:rPr lang="en-GB" dirty="0"/>
              <a:t>Click on the data we want to import: family_composition.csv</a:t>
            </a:r>
          </a:p>
          <a:p>
            <a:pPr marL="0" indent="0">
              <a:buNone/>
            </a:pPr>
            <a:endParaRPr lang="en-GB" dirty="0"/>
          </a:p>
          <a:p>
            <a:pPr marL="0" indent="0">
              <a:buNone/>
            </a:pPr>
            <a:r>
              <a:rPr lang="en-GB" dirty="0"/>
              <a:t>Click on ‘import dataset’…</a:t>
            </a:r>
          </a:p>
        </p:txBody>
      </p:sp>
      <p:pic>
        <p:nvPicPr>
          <p:cNvPr id="5" name="Picture 4"/>
          <p:cNvPicPr>
            <a:picLocks noChangeAspect="1"/>
          </p:cNvPicPr>
          <p:nvPr/>
        </p:nvPicPr>
        <p:blipFill>
          <a:blip r:embed="rId3"/>
          <a:stretch>
            <a:fillRect/>
          </a:stretch>
        </p:blipFill>
        <p:spPr>
          <a:xfrm>
            <a:off x="251520" y="1323913"/>
            <a:ext cx="3133725" cy="2533650"/>
          </a:xfrm>
          <a:prstGeom prst="rect">
            <a:avLst/>
          </a:prstGeom>
        </p:spPr>
      </p:pic>
      <p:sp>
        <p:nvSpPr>
          <p:cNvPr id="6" name="TextBox 5"/>
          <p:cNvSpPr txBox="1"/>
          <p:nvPr/>
        </p:nvSpPr>
        <p:spPr>
          <a:xfrm>
            <a:off x="539552" y="5229200"/>
            <a:ext cx="4464496" cy="646331"/>
          </a:xfrm>
          <a:prstGeom prst="rect">
            <a:avLst/>
          </a:prstGeom>
          <a:noFill/>
        </p:spPr>
        <p:txBody>
          <a:bodyPr wrap="square" rtlCol="0">
            <a:spAutoFit/>
          </a:bodyPr>
          <a:lstStyle/>
          <a:p>
            <a:r>
              <a:rPr lang="en-GB" dirty="0"/>
              <a:t>Reference: R for data science chapter 11</a:t>
            </a:r>
          </a:p>
          <a:p>
            <a:r>
              <a:rPr lang="en-GB" dirty="0">
                <a:hlinkClick r:id="rId4"/>
              </a:rPr>
              <a:t>https://r4ds.had.co.nz/data-import.html</a:t>
            </a:r>
            <a:endParaRPr lang="en-GB" dirty="0"/>
          </a:p>
        </p:txBody>
      </p:sp>
      <p:sp>
        <p:nvSpPr>
          <p:cNvPr id="4" name="Rounded Rectangle 3"/>
          <p:cNvSpPr/>
          <p:nvPr/>
        </p:nvSpPr>
        <p:spPr>
          <a:xfrm>
            <a:off x="2699792" y="1772816"/>
            <a:ext cx="576064" cy="14401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47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GB" sz="2700" dirty="0"/>
              <a:t>Overview</a:t>
            </a:r>
          </a:p>
        </p:txBody>
      </p:sp>
      <p:sp>
        <p:nvSpPr>
          <p:cNvPr id="9" name="Content Placeholder 8"/>
          <p:cNvSpPr>
            <a:spLocks noGrp="1"/>
          </p:cNvSpPr>
          <p:nvPr>
            <p:ph idx="1"/>
          </p:nvPr>
        </p:nvSpPr>
        <p:spPr/>
        <p:txBody>
          <a:bodyPr/>
          <a:lstStyle/>
          <a:p>
            <a:pPr>
              <a:buFont typeface="Wingdings" panose="05000000000000000000" pitchFamily="2" charset="2"/>
              <a:buChar char="ü"/>
            </a:pPr>
            <a:r>
              <a:rPr lang="en-GB" dirty="0"/>
              <a:t>Introduction</a:t>
            </a:r>
          </a:p>
          <a:p>
            <a:pPr lvl="1">
              <a:buFont typeface="Wingdings" panose="05000000000000000000" pitchFamily="2" charset="2"/>
              <a:buChar char="Ø"/>
            </a:pPr>
            <a:r>
              <a:rPr lang="en-GB" dirty="0"/>
              <a:t>What is R and R Studio?</a:t>
            </a:r>
          </a:p>
          <a:p>
            <a:pPr lvl="1">
              <a:buFont typeface="Wingdings" panose="05000000000000000000" pitchFamily="2" charset="2"/>
              <a:buChar char="Ø"/>
            </a:pPr>
            <a:r>
              <a:rPr lang="en-GB" dirty="0"/>
              <a:t>How to get R and R Studio? (downloading and installing)</a:t>
            </a:r>
          </a:p>
          <a:p>
            <a:pPr lvl="1">
              <a:buFont typeface="Wingdings" panose="05000000000000000000" pitchFamily="2" charset="2"/>
              <a:buChar char="Ø"/>
            </a:pPr>
            <a:r>
              <a:rPr lang="en-GB" dirty="0"/>
              <a:t>R Studio environment</a:t>
            </a:r>
          </a:p>
          <a:p>
            <a:pPr>
              <a:buFont typeface="Wingdings" panose="05000000000000000000" pitchFamily="2" charset="2"/>
              <a:buChar char="ü"/>
            </a:pPr>
            <a:r>
              <a:rPr lang="en-GB" dirty="0"/>
              <a:t>Getting Started</a:t>
            </a:r>
          </a:p>
          <a:p>
            <a:pPr>
              <a:buFont typeface="Wingdings" panose="05000000000000000000" pitchFamily="2" charset="2"/>
              <a:buChar char="ü"/>
            </a:pPr>
            <a:r>
              <a:rPr lang="en-GB" dirty="0"/>
              <a:t>Data types and Structures</a:t>
            </a:r>
          </a:p>
          <a:p>
            <a:pPr lvl="0">
              <a:buFont typeface="Wingdings" panose="05000000000000000000" pitchFamily="2" charset="2"/>
              <a:buChar char="ü"/>
            </a:pPr>
            <a:r>
              <a:rPr lang="en-GB" dirty="0">
                <a:solidFill>
                  <a:prstClr val="black"/>
                </a:solidFill>
              </a:rPr>
              <a:t>Using data </a:t>
            </a:r>
          </a:p>
          <a:p>
            <a:pPr marL="342900" lvl="1" indent="0">
              <a:buNone/>
            </a:pPr>
            <a:endParaRPr lang="en-GB" dirty="0"/>
          </a:p>
          <a:p>
            <a:pPr lvl="1"/>
            <a:endParaRPr lang="en-GB" dirty="0"/>
          </a:p>
          <a:p>
            <a:endParaRPr lang="en-GB" dirty="0"/>
          </a:p>
          <a:p>
            <a:pPr marL="0" indent="0">
              <a:buNone/>
            </a:pPr>
            <a:endParaRPr lang="en-GB" dirty="0"/>
          </a:p>
        </p:txBody>
      </p:sp>
    </p:spTree>
    <p:extLst>
      <p:ext uri="{BB962C8B-B14F-4D97-AF65-F5344CB8AC3E}">
        <p14:creationId xmlns:p14="http://schemas.microsoft.com/office/powerpoint/2010/main" val="1056690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7648"/>
            <a:ext cx="9144000" cy="6851748"/>
          </a:xfrm>
          <a:prstGeom prst="rect">
            <a:avLst/>
          </a:prstGeom>
        </p:spPr>
      </p:pic>
      <p:sp>
        <p:nvSpPr>
          <p:cNvPr id="7" name="Rounded Rectangle 6"/>
          <p:cNvSpPr/>
          <p:nvPr/>
        </p:nvSpPr>
        <p:spPr>
          <a:xfrm>
            <a:off x="0" y="476672"/>
            <a:ext cx="9144000" cy="446449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0" y="5373216"/>
            <a:ext cx="6012160"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6012160" y="5373216"/>
            <a:ext cx="3131840"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7596336" y="6525344"/>
            <a:ext cx="792088" cy="34405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ounded Rectangle 1"/>
          <p:cNvSpPr/>
          <p:nvPr/>
        </p:nvSpPr>
        <p:spPr>
          <a:xfrm>
            <a:off x="0" y="6525344"/>
            <a:ext cx="2195736" cy="34405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288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504" y="31224"/>
            <a:ext cx="9239672" cy="7102998"/>
          </a:xfrm>
          <a:prstGeom prst="rect">
            <a:avLst/>
          </a:prstGeom>
        </p:spPr>
      </p:pic>
      <p:sp>
        <p:nvSpPr>
          <p:cNvPr id="2" name="Rounded Rectangle 1"/>
          <p:cNvSpPr/>
          <p:nvPr/>
        </p:nvSpPr>
        <p:spPr>
          <a:xfrm>
            <a:off x="4932040" y="1052736"/>
            <a:ext cx="3024336" cy="50405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ounded Rectangle 2"/>
          <p:cNvSpPr/>
          <p:nvPr/>
        </p:nvSpPr>
        <p:spPr>
          <a:xfrm>
            <a:off x="107504" y="4509120"/>
            <a:ext cx="4824536" cy="28803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202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8344" y="116632"/>
            <a:ext cx="9095656" cy="6992285"/>
          </a:xfrm>
          <a:prstGeom prst="rect">
            <a:avLst/>
          </a:prstGeom>
        </p:spPr>
      </p:pic>
      <p:sp>
        <p:nvSpPr>
          <p:cNvPr id="2" name="Rounded Rectangle 1"/>
          <p:cNvSpPr/>
          <p:nvPr/>
        </p:nvSpPr>
        <p:spPr>
          <a:xfrm>
            <a:off x="467544" y="3140968"/>
            <a:ext cx="3888432" cy="28803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ounded Rectangle 2"/>
          <p:cNvSpPr/>
          <p:nvPr/>
        </p:nvSpPr>
        <p:spPr>
          <a:xfrm>
            <a:off x="4788024" y="1124744"/>
            <a:ext cx="4248472" cy="504056"/>
          </a:xfrm>
          <a:prstGeom prst="roundRect">
            <a:avLst>
              <a:gd name="adj" fmla="val 500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60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Using data in R</a:t>
            </a:r>
          </a:p>
        </p:txBody>
      </p:sp>
      <p:sp>
        <p:nvSpPr>
          <p:cNvPr id="3" name="Content Placeholder 2"/>
          <p:cNvSpPr>
            <a:spLocks noGrp="1"/>
          </p:cNvSpPr>
          <p:nvPr>
            <p:ph idx="1"/>
          </p:nvPr>
        </p:nvSpPr>
        <p:spPr/>
        <p:txBody>
          <a:bodyPr/>
          <a:lstStyle/>
          <a:p>
            <a:r>
              <a:rPr lang="en-GB" dirty="0"/>
              <a:t>To perform operations on specific variables, we need to specify the data frame and the variable: </a:t>
            </a:r>
            <a:r>
              <a:rPr lang="en-GB" dirty="0">
                <a:latin typeface="Consolas" panose="020B0609020204030204" pitchFamily="49" charset="0"/>
              </a:rPr>
              <a:t>class(</a:t>
            </a:r>
            <a:r>
              <a:rPr lang="en-GB" dirty="0" err="1">
                <a:latin typeface="Consolas" panose="020B0609020204030204" pitchFamily="49" charset="0"/>
              </a:rPr>
              <a:t>family$age</a:t>
            </a:r>
            <a:r>
              <a:rPr lang="en-GB" dirty="0">
                <a:latin typeface="Consolas" panose="020B0609020204030204" pitchFamily="49" charset="0"/>
              </a:rPr>
              <a:t>)</a:t>
            </a:r>
            <a:endParaRPr lang="en-GB" dirty="0"/>
          </a:p>
          <a:p>
            <a:endParaRPr lang="en-GB" dirty="0"/>
          </a:p>
          <a:p>
            <a:pPr marL="0" indent="0">
              <a:buNone/>
            </a:pPr>
            <a:r>
              <a:rPr lang="en-GB" dirty="0">
                <a:latin typeface="Consolas" panose="020B0609020204030204" pitchFamily="49" charset="0"/>
              </a:rPr>
              <a:t>				</a:t>
            </a:r>
            <a:r>
              <a:rPr lang="en-GB" sz="2400" dirty="0">
                <a:latin typeface="Consolas" panose="020B0609020204030204" pitchFamily="49" charset="0"/>
              </a:rPr>
              <a:t>class(</a:t>
            </a:r>
            <a:r>
              <a:rPr lang="en-GB" sz="2400" dirty="0" err="1">
                <a:latin typeface="Consolas" panose="020B0609020204030204" pitchFamily="49" charset="0"/>
              </a:rPr>
              <a:t>family$age</a:t>
            </a:r>
            <a:r>
              <a:rPr lang="en-GB" sz="2400" dirty="0">
                <a:latin typeface="Consolas" panose="020B0609020204030204" pitchFamily="49" charset="0"/>
              </a:rPr>
              <a:t>)</a:t>
            </a:r>
          </a:p>
          <a:p>
            <a:pPr marL="0" indent="0">
              <a:buNone/>
            </a:pPr>
            <a:endParaRPr lang="en-GB" sz="2400" dirty="0">
              <a:latin typeface="Consolas" panose="020B0609020204030204" pitchFamily="49" charset="0"/>
            </a:endParaRPr>
          </a:p>
          <a:p>
            <a:pPr marL="0" indent="0">
              <a:buNone/>
            </a:pPr>
            <a:endParaRPr lang="en-GB" sz="2400" dirty="0">
              <a:latin typeface="Consolas" panose="020B0609020204030204" pitchFamily="49" charset="0"/>
            </a:endParaRPr>
          </a:p>
          <a:p>
            <a:pPr marL="0" indent="0">
              <a:buNone/>
            </a:pPr>
            <a:endParaRPr lang="en-GB" sz="2400" dirty="0">
              <a:latin typeface="Consolas" panose="020B0609020204030204" pitchFamily="49" charset="0"/>
            </a:endParaRPr>
          </a:p>
          <a:p>
            <a:pPr marL="0" indent="0">
              <a:buNone/>
            </a:pPr>
            <a:r>
              <a:rPr lang="en-GB" sz="2400" dirty="0">
                <a:latin typeface="Consolas" panose="020B0609020204030204" pitchFamily="49" charset="0"/>
              </a:rPr>
              <a:t>				</a:t>
            </a:r>
          </a:p>
          <a:p>
            <a:pPr marL="0" indent="0">
              <a:buNone/>
            </a:pPr>
            <a:endParaRPr lang="en-GB" sz="2400" dirty="0">
              <a:latin typeface="Consolas" panose="020B0609020204030204" pitchFamily="49" charset="0"/>
            </a:endParaRPr>
          </a:p>
          <a:p>
            <a:pPr marL="0" indent="0">
              <a:buNone/>
            </a:pPr>
            <a:endParaRPr lang="en-GB" sz="2400" dirty="0">
              <a:latin typeface="Consolas" panose="020B0609020204030204" pitchFamily="49" charset="0"/>
            </a:endParaRPr>
          </a:p>
          <a:p>
            <a:pPr marL="0" indent="0">
              <a:buNone/>
            </a:pPr>
            <a:endParaRPr lang="en-GB" sz="2400" dirty="0">
              <a:latin typeface="Consolas" panose="020B0609020204030204" pitchFamily="49" charset="0"/>
            </a:endParaRPr>
          </a:p>
        </p:txBody>
      </p:sp>
      <p:sp>
        <p:nvSpPr>
          <p:cNvPr id="4" name="Rounded Rectangle 3"/>
          <p:cNvSpPr/>
          <p:nvPr/>
        </p:nvSpPr>
        <p:spPr>
          <a:xfrm>
            <a:off x="3059832" y="2564903"/>
            <a:ext cx="933660" cy="50405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p:nvPr/>
        </p:nvCxnSpPr>
        <p:spPr>
          <a:xfrm flipH="1">
            <a:off x="2013813" y="2823672"/>
            <a:ext cx="1031795" cy="73712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971600" y="3560799"/>
            <a:ext cx="1296144" cy="36004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1061610" y="3560799"/>
            <a:ext cx="1116124" cy="369332"/>
          </a:xfrm>
          <a:prstGeom prst="rect">
            <a:avLst/>
          </a:prstGeom>
          <a:noFill/>
        </p:spPr>
        <p:txBody>
          <a:bodyPr wrap="square" rtlCol="0">
            <a:spAutoFit/>
          </a:bodyPr>
          <a:lstStyle/>
          <a:p>
            <a:r>
              <a:rPr lang="en-GB" dirty="0"/>
              <a:t>function</a:t>
            </a:r>
            <a:endParaRPr lang="en-GB" sz="1400" dirty="0"/>
          </a:p>
        </p:txBody>
      </p:sp>
      <p:sp>
        <p:nvSpPr>
          <p:cNvPr id="9" name="Rounded Rectangle 8"/>
          <p:cNvSpPr/>
          <p:nvPr/>
        </p:nvSpPr>
        <p:spPr>
          <a:xfrm>
            <a:off x="4065500" y="2578386"/>
            <a:ext cx="1082564" cy="490573"/>
          </a:xfrm>
          <a:prstGeom prst="roundRect">
            <a:avLst/>
          </a:prstGeom>
          <a:noFill/>
          <a:ln>
            <a:solidFill>
              <a:srgbClr val="385E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2843808" y="3585297"/>
            <a:ext cx="1447261" cy="360040"/>
          </a:xfrm>
          <a:prstGeom prst="roundRect">
            <a:avLst/>
          </a:prstGeom>
          <a:noFill/>
          <a:ln>
            <a:solidFill>
              <a:srgbClr val="385E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solidFill>
                  <a:schemeClr val="tx1"/>
                </a:solidFill>
              </a:rPr>
              <a:t>dataframe</a:t>
            </a:r>
            <a:endParaRPr lang="en-GB" dirty="0">
              <a:solidFill>
                <a:schemeClr val="tx1"/>
              </a:solidFill>
            </a:endParaRPr>
          </a:p>
        </p:txBody>
      </p:sp>
      <p:sp>
        <p:nvSpPr>
          <p:cNvPr id="13" name="Rounded Rectangle 12"/>
          <p:cNvSpPr/>
          <p:nvPr/>
        </p:nvSpPr>
        <p:spPr>
          <a:xfrm>
            <a:off x="5148064" y="2578386"/>
            <a:ext cx="144016" cy="4905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p:cNvCxnSpPr>
            <a:endCxn id="12" idx="0"/>
          </p:cNvCxnSpPr>
          <p:nvPr/>
        </p:nvCxnSpPr>
        <p:spPr>
          <a:xfrm flipH="1">
            <a:off x="3567439" y="3081932"/>
            <a:ext cx="592814" cy="503365"/>
          </a:xfrm>
          <a:prstGeom prst="straightConnector1">
            <a:avLst/>
          </a:prstGeom>
          <a:ln w="19050">
            <a:solidFill>
              <a:srgbClr val="385E9D"/>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192324" y="3062378"/>
            <a:ext cx="27748" cy="5424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4427985" y="3592704"/>
            <a:ext cx="1809584" cy="352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Data extractor</a:t>
            </a:r>
          </a:p>
        </p:txBody>
      </p:sp>
      <p:sp>
        <p:nvSpPr>
          <p:cNvPr id="20" name="Rounded Rectangle 19"/>
          <p:cNvSpPr/>
          <p:nvPr/>
        </p:nvSpPr>
        <p:spPr>
          <a:xfrm>
            <a:off x="5321573" y="2633014"/>
            <a:ext cx="641177" cy="435944"/>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a:off x="5992243" y="2852527"/>
            <a:ext cx="893398" cy="758902"/>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6438942" y="3611429"/>
            <a:ext cx="1296144" cy="36004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variable</a:t>
            </a:r>
          </a:p>
        </p:txBody>
      </p:sp>
      <p:pic>
        <p:nvPicPr>
          <p:cNvPr id="5" name="Picture 4"/>
          <p:cNvPicPr>
            <a:picLocks noChangeAspect="1"/>
          </p:cNvPicPr>
          <p:nvPr/>
        </p:nvPicPr>
        <p:blipFill>
          <a:blip r:embed="rId3"/>
          <a:stretch>
            <a:fillRect/>
          </a:stretch>
        </p:blipFill>
        <p:spPr>
          <a:xfrm>
            <a:off x="3223320" y="4685514"/>
            <a:ext cx="2286000" cy="1438275"/>
          </a:xfrm>
          <a:prstGeom prst="rect">
            <a:avLst/>
          </a:prstGeom>
        </p:spPr>
      </p:pic>
    </p:spTree>
    <p:extLst>
      <p:ext uri="{BB962C8B-B14F-4D97-AF65-F5344CB8AC3E}">
        <p14:creationId xmlns:p14="http://schemas.microsoft.com/office/powerpoint/2010/main" val="355279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2" grpId="0" animBg="1"/>
      <p:bldP spid="13" grpId="0" animBg="1"/>
      <p:bldP spid="19" grpId="0" animBg="1"/>
      <p:bldP spid="20"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Recap getting started with R</a:t>
            </a:r>
          </a:p>
        </p:txBody>
      </p:sp>
      <p:sp>
        <p:nvSpPr>
          <p:cNvPr id="3" name="Content Placeholder 2"/>
          <p:cNvSpPr>
            <a:spLocks noGrp="1"/>
          </p:cNvSpPr>
          <p:nvPr>
            <p:ph idx="1"/>
          </p:nvPr>
        </p:nvSpPr>
        <p:spPr/>
        <p:txBody>
          <a:bodyPr>
            <a:normAutofit/>
          </a:bodyPr>
          <a:lstStyle/>
          <a:p>
            <a:r>
              <a:rPr lang="en-GB" sz="2000" dirty="0"/>
              <a:t>First, tell R where your data is; i.e. set your </a:t>
            </a:r>
            <a:r>
              <a:rPr lang="en-GB" sz="2000" b="1" dirty="0"/>
              <a:t>working directory</a:t>
            </a:r>
          </a:p>
          <a:p>
            <a:endParaRPr lang="en-GB" dirty="0"/>
          </a:p>
          <a:p>
            <a:r>
              <a:rPr lang="en-GB" sz="2000" dirty="0"/>
              <a:t>Second, install/load the required </a:t>
            </a:r>
            <a:r>
              <a:rPr lang="en-GB" sz="2000" b="1" dirty="0"/>
              <a:t>package(s)</a:t>
            </a:r>
          </a:p>
          <a:p>
            <a:pPr marL="0" indent="0">
              <a:buNone/>
            </a:pPr>
            <a:r>
              <a:rPr lang="en-GB" dirty="0"/>
              <a:t>		</a:t>
            </a:r>
            <a:r>
              <a:rPr lang="en-GB" dirty="0" err="1"/>
              <a:t>install.packages</a:t>
            </a:r>
            <a:r>
              <a:rPr lang="en-GB" dirty="0"/>
              <a:t>(ggplot2)</a:t>
            </a:r>
            <a:br>
              <a:rPr lang="en-GB" dirty="0"/>
            </a:br>
            <a:r>
              <a:rPr lang="en-GB" dirty="0"/>
              <a:t>		library(ggplot2)</a:t>
            </a:r>
          </a:p>
          <a:p>
            <a:r>
              <a:rPr lang="en-GB" sz="2000" dirty="0"/>
              <a:t>Third, </a:t>
            </a:r>
            <a:r>
              <a:rPr lang="en-GB" sz="2000" b="1" dirty="0"/>
              <a:t>Import the data </a:t>
            </a:r>
          </a:p>
          <a:p>
            <a:pPr marL="1371600" lvl="4" indent="0">
              <a:buNone/>
            </a:pPr>
            <a:r>
              <a:rPr lang="en-GB" sz="1700" dirty="0"/>
              <a:t>Csv files:	</a:t>
            </a:r>
            <a:r>
              <a:rPr lang="en-GB" sz="1700" dirty="0" err="1"/>
              <a:t>read_csv</a:t>
            </a:r>
            <a:r>
              <a:rPr lang="en-GB" sz="1700" dirty="0"/>
              <a:t>(“mydata.csv”)</a:t>
            </a:r>
          </a:p>
          <a:p>
            <a:pPr marL="0" indent="0">
              <a:buNone/>
            </a:pPr>
            <a:r>
              <a:rPr lang="en-GB" dirty="0"/>
              <a:t>		Stata files: 	</a:t>
            </a:r>
            <a:r>
              <a:rPr lang="en-GB" dirty="0" err="1"/>
              <a:t>read_dta</a:t>
            </a:r>
            <a:r>
              <a:rPr lang="en-GB" dirty="0"/>
              <a:t>(“</a:t>
            </a:r>
            <a:r>
              <a:rPr lang="en-GB" dirty="0" err="1"/>
              <a:t>mydata.dta</a:t>
            </a:r>
            <a:r>
              <a:rPr lang="en-GB" dirty="0"/>
              <a:t>”)</a:t>
            </a:r>
          </a:p>
          <a:p>
            <a:pPr marL="0" indent="0">
              <a:buNone/>
            </a:pPr>
            <a:r>
              <a:rPr lang="en-GB" dirty="0"/>
              <a:t>		SPSS files: 	</a:t>
            </a:r>
            <a:r>
              <a:rPr lang="en-GB" dirty="0" err="1"/>
              <a:t>read_sav</a:t>
            </a:r>
            <a:r>
              <a:rPr lang="en-GB" dirty="0"/>
              <a:t>(“</a:t>
            </a:r>
            <a:r>
              <a:rPr lang="en-GB" dirty="0" err="1"/>
              <a:t>mydata.sav</a:t>
            </a:r>
            <a:r>
              <a:rPr lang="en-GB" dirty="0"/>
              <a:t>”)</a:t>
            </a:r>
          </a:p>
          <a:p>
            <a:pPr marL="342900" lvl="1" indent="0">
              <a:buNone/>
            </a:pPr>
            <a:r>
              <a:rPr lang="en-GB" sz="1800" dirty="0"/>
              <a:t>Give your data a name!: </a:t>
            </a:r>
            <a:r>
              <a:rPr lang="en-GB" sz="1800" b="1" dirty="0"/>
              <a:t>census&lt;- </a:t>
            </a:r>
            <a:r>
              <a:rPr lang="en-GB" sz="1800" b="1" dirty="0" err="1"/>
              <a:t>read_dta</a:t>
            </a:r>
            <a:r>
              <a:rPr lang="en-GB" sz="1800" b="1" dirty="0"/>
              <a:t>(“</a:t>
            </a:r>
            <a:r>
              <a:rPr lang="en-GB" sz="1800" b="1" dirty="0" err="1"/>
              <a:t>mydata.dta</a:t>
            </a:r>
            <a:r>
              <a:rPr lang="en-GB" sz="1800" b="1" dirty="0"/>
              <a:t>”)</a:t>
            </a:r>
          </a:p>
          <a:p>
            <a:pPr marL="257175" lvl="1" indent="-257175"/>
            <a:r>
              <a:rPr lang="en-GB" sz="2000" dirty="0"/>
              <a:t>Remember</a:t>
            </a:r>
          </a:p>
          <a:p>
            <a:pPr marL="642937" lvl="2"/>
            <a:r>
              <a:rPr lang="en-GB" sz="1800" dirty="0"/>
              <a:t>R is case sensitive, be careful with spaces and capitals/lower case </a:t>
            </a:r>
          </a:p>
          <a:p>
            <a:pPr marL="642937" lvl="2"/>
            <a:r>
              <a:rPr lang="en-GB" sz="1800" dirty="0"/>
              <a:t>Choose an informative and easy to type name for your data</a:t>
            </a:r>
          </a:p>
          <a:p>
            <a:pPr marL="900112" lvl="3"/>
            <a:r>
              <a:rPr lang="en-GB" sz="1600" dirty="0"/>
              <a:t>You will need to write it a lot while you analyse!</a:t>
            </a:r>
          </a:p>
        </p:txBody>
      </p:sp>
    </p:spTree>
    <p:extLst>
      <p:ext uri="{BB962C8B-B14F-4D97-AF65-F5344CB8AC3E}">
        <p14:creationId xmlns:p14="http://schemas.microsoft.com/office/powerpoint/2010/main" val="1727176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53C73-9F64-457E-AC0F-BCB3D2F84CBA}"/>
              </a:ext>
            </a:extLst>
          </p:cNvPr>
          <p:cNvSpPr>
            <a:spLocks noGrp="1"/>
          </p:cNvSpPr>
          <p:nvPr>
            <p:ph type="title"/>
          </p:nvPr>
        </p:nvSpPr>
        <p:spPr>
          <a:xfrm>
            <a:off x="251520" y="260648"/>
            <a:ext cx="4824536" cy="1143000"/>
          </a:xfrm>
        </p:spPr>
        <p:txBody>
          <a:bodyPr/>
          <a:lstStyle/>
          <a:p>
            <a:r>
              <a:rPr lang="en-GB" dirty="0"/>
              <a:t>Recommended online resources</a:t>
            </a:r>
          </a:p>
        </p:txBody>
      </p:sp>
      <p:sp>
        <p:nvSpPr>
          <p:cNvPr id="3" name="Content Placeholder 2">
            <a:extLst>
              <a:ext uri="{FF2B5EF4-FFF2-40B4-BE49-F238E27FC236}">
                <a16:creationId xmlns:a16="http://schemas.microsoft.com/office/drawing/2014/main" id="{6DD73187-57C4-427D-920E-942B3378A339}"/>
              </a:ext>
            </a:extLst>
          </p:cNvPr>
          <p:cNvSpPr>
            <a:spLocks noGrp="1"/>
          </p:cNvSpPr>
          <p:nvPr>
            <p:ph idx="1"/>
          </p:nvPr>
        </p:nvSpPr>
        <p:spPr>
          <a:xfrm>
            <a:off x="259482" y="1327895"/>
            <a:ext cx="8229600" cy="5141168"/>
          </a:xfrm>
        </p:spPr>
        <p:txBody>
          <a:bodyPr/>
          <a:lstStyle/>
          <a:p>
            <a:pPr marL="0" indent="0">
              <a:buNone/>
            </a:pPr>
            <a:r>
              <a:rPr lang="en-GB" dirty="0">
                <a:hlinkClick r:id="rId2"/>
              </a:rPr>
              <a:t>Teacup, giraffe and statistics</a:t>
            </a:r>
            <a:r>
              <a:rPr lang="en-GB" dirty="0"/>
              <a:t>: </a:t>
            </a:r>
          </a:p>
          <a:p>
            <a:pPr marL="0" indent="0">
              <a:buNone/>
            </a:pPr>
            <a:r>
              <a:rPr lang="en-GB" dirty="0"/>
              <a:t>A cute and interactive online introduction to R</a:t>
            </a:r>
          </a:p>
          <a:p>
            <a:endParaRPr lang="en-GB" dirty="0"/>
          </a:p>
          <a:p>
            <a:endParaRPr lang="en-GB" dirty="0"/>
          </a:p>
        </p:txBody>
      </p:sp>
      <p:pic>
        <p:nvPicPr>
          <p:cNvPr id="4" name="Picture 3">
            <a:extLst>
              <a:ext uri="{FF2B5EF4-FFF2-40B4-BE49-F238E27FC236}">
                <a16:creationId xmlns:a16="http://schemas.microsoft.com/office/drawing/2014/main" id="{C652CD89-A939-409B-9436-D6B6BCAEF545}"/>
              </a:ext>
            </a:extLst>
          </p:cNvPr>
          <p:cNvPicPr>
            <a:picLocks noChangeAspect="1"/>
          </p:cNvPicPr>
          <p:nvPr/>
        </p:nvPicPr>
        <p:blipFill>
          <a:blip r:embed="rId3"/>
          <a:stretch>
            <a:fillRect/>
          </a:stretch>
        </p:blipFill>
        <p:spPr>
          <a:xfrm>
            <a:off x="5076056" y="260648"/>
            <a:ext cx="4067944" cy="1865477"/>
          </a:xfrm>
          <a:prstGeom prst="rect">
            <a:avLst/>
          </a:prstGeom>
        </p:spPr>
      </p:pic>
      <p:pic>
        <p:nvPicPr>
          <p:cNvPr id="5" name="Picture 4">
            <a:extLst>
              <a:ext uri="{FF2B5EF4-FFF2-40B4-BE49-F238E27FC236}">
                <a16:creationId xmlns:a16="http://schemas.microsoft.com/office/drawing/2014/main" id="{F1235ACD-AF25-4B29-8E9B-7B00195BCA4E}"/>
              </a:ext>
            </a:extLst>
          </p:cNvPr>
          <p:cNvPicPr>
            <a:picLocks noChangeAspect="1"/>
          </p:cNvPicPr>
          <p:nvPr/>
        </p:nvPicPr>
        <p:blipFill>
          <a:blip r:embed="rId4"/>
          <a:stretch>
            <a:fillRect/>
          </a:stretch>
        </p:blipFill>
        <p:spPr>
          <a:xfrm>
            <a:off x="297582" y="2852936"/>
            <a:ext cx="7419975" cy="3371850"/>
          </a:xfrm>
          <a:prstGeom prst="rect">
            <a:avLst/>
          </a:prstGeom>
        </p:spPr>
      </p:pic>
      <p:sp>
        <p:nvSpPr>
          <p:cNvPr id="6" name="TextBox 5">
            <a:extLst>
              <a:ext uri="{FF2B5EF4-FFF2-40B4-BE49-F238E27FC236}">
                <a16:creationId xmlns:a16="http://schemas.microsoft.com/office/drawing/2014/main" id="{CE668A9C-9C24-41F9-B34E-B592FC46F8A5}"/>
              </a:ext>
            </a:extLst>
          </p:cNvPr>
          <p:cNvSpPr txBox="1"/>
          <p:nvPr/>
        </p:nvSpPr>
        <p:spPr>
          <a:xfrm>
            <a:off x="5436096" y="3059668"/>
            <a:ext cx="2319561" cy="369332"/>
          </a:xfrm>
          <a:prstGeom prst="rect">
            <a:avLst/>
          </a:prstGeom>
          <a:noFill/>
        </p:spPr>
        <p:txBody>
          <a:bodyPr wrap="square" rtlCol="0">
            <a:spAutoFit/>
          </a:bodyPr>
          <a:lstStyle/>
          <a:p>
            <a:r>
              <a:rPr lang="en-GB" dirty="0">
                <a:solidFill>
                  <a:schemeClr val="tx1">
                    <a:lumMod val="65000"/>
                    <a:lumOff val="35000"/>
                  </a:schemeClr>
                </a:solidFill>
              </a:rPr>
              <a:t>Standard deviation</a:t>
            </a:r>
          </a:p>
        </p:txBody>
      </p:sp>
    </p:spTree>
    <p:extLst>
      <p:ext uri="{BB962C8B-B14F-4D97-AF65-F5344CB8AC3E}">
        <p14:creationId xmlns:p14="http://schemas.microsoft.com/office/powerpoint/2010/main" val="3314547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Where to go if you are stuck</a:t>
            </a:r>
          </a:p>
        </p:txBody>
      </p:sp>
      <p:sp>
        <p:nvSpPr>
          <p:cNvPr id="3" name="Content Placeholder 2"/>
          <p:cNvSpPr>
            <a:spLocks noGrp="1"/>
          </p:cNvSpPr>
          <p:nvPr>
            <p:ph idx="1"/>
          </p:nvPr>
        </p:nvSpPr>
        <p:spPr/>
        <p:txBody>
          <a:bodyPr>
            <a:normAutofit lnSpcReduction="10000"/>
          </a:bodyPr>
          <a:lstStyle/>
          <a:p>
            <a:r>
              <a:rPr lang="pt-BR" sz="2400" dirty="0" err="1"/>
              <a:t>Trial</a:t>
            </a:r>
            <a:r>
              <a:rPr lang="pt-BR" sz="2400" dirty="0"/>
              <a:t> </a:t>
            </a:r>
            <a:r>
              <a:rPr lang="pt-BR" sz="2400" dirty="0" err="1"/>
              <a:t>and</a:t>
            </a:r>
            <a:r>
              <a:rPr lang="pt-BR" sz="2400" dirty="0"/>
              <a:t> </a:t>
            </a:r>
            <a:r>
              <a:rPr lang="pt-BR" sz="2400" dirty="0" err="1"/>
              <a:t>error</a:t>
            </a:r>
            <a:r>
              <a:rPr lang="pt-BR" sz="2400" dirty="0"/>
              <a:t> (</a:t>
            </a:r>
            <a:r>
              <a:rPr lang="pt-BR" sz="2400" dirty="0" err="1"/>
              <a:t>actually</a:t>
            </a:r>
            <a:r>
              <a:rPr lang="pt-BR" sz="2400" dirty="0"/>
              <a:t> </a:t>
            </a:r>
            <a:r>
              <a:rPr lang="pt-BR" sz="2400" dirty="0" err="1"/>
              <a:t>errors</a:t>
            </a:r>
            <a:r>
              <a:rPr lang="pt-BR" sz="2400" dirty="0"/>
              <a:t>... </a:t>
            </a:r>
            <a:r>
              <a:rPr lang="pt-BR" sz="2400" dirty="0" err="1"/>
              <a:t>and</a:t>
            </a:r>
            <a:r>
              <a:rPr lang="pt-BR" sz="2400" dirty="0"/>
              <a:t> </a:t>
            </a:r>
            <a:r>
              <a:rPr lang="pt-BR" sz="2400" dirty="0" err="1"/>
              <a:t>lots</a:t>
            </a:r>
            <a:r>
              <a:rPr lang="pt-BR" sz="2400" dirty="0"/>
              <a:t> </a:t>
            </a:r>
            <a:r>
              <a:rPr lang="pt-BR" sz="2400" dirty="0" err="1"/>
              <a:t>of</a:t>
            </a:r>
            <a:r>
              <a:rPr lang="pt-BR" sz="2400" dirty="0"/>
              <a:t> </a:t>
            </a:r>
            <a:r>
              <a:rPr lang="pt-BR" sz="2400" dirty="0" err="1"/>
              <a:t>them</a:t>
            </a:r>
            <a:r>
              <a:rPr lang="pt-BR" sz="2400" dirty="0"/>
              <a:t>!)</a:t>
            </a:r>
          </a:p>
          <a:p>
            <a:r>
              <a:rPr lang="pt-BR" sz="2400" dirty="0"/>
              <a:t>Search code online:</a:t>
            </a:r>
          </a:p>
          <a:p>
            <a:pPr lvl="1"/>
            <a:r>
              <a:rPr lang="pt-BR" sz="2100" dirty="0"/>
              <a:t>Wickham and Grolemund, 2016</a:t>
            </a:r>
            <a:r>
              <a:rPr lang="pt-BR" sz="2100" b="1" dirty="0"/>
              <a:t>. R For Data Science. </a:t>
            </a:r>
            <a:r>
              <a:rPr lang="pt-BR" sz="2100" dirty="0"/>
              <a:t>Available: </a:t>
            </a:r>
            <a:r>
              <a:rPr lang="en-GB" sz="2100" dirty="0">
                <a:hlinkClick r:id="rId3"/>
              </a:rPr>
              <a:t>https://r4ds.had.co.nz/</a:t>
            </a:r>
            <a:endParaRPr lang="pt-BR" sz="2100" dirty="0"/>
          </a:p>
          <a:p>
            <a:pPr lvl="1"/>
            <a:r>
              <a:rPr lang="pt-BR" sz="2000" dirty="0" err="1"/>
              <a:t>Quick</a:t>
            </a:r>
            <a:r>
              <a:rPr lang="pt-BR" sz="2000" dirty="0"/>
              <a:t> R: </a:t>
            </a:r>
            <a:r>
              <a:rPr lang="pt-BR" sz="2000" dirty="0">
                <a:hlinkClick r:id="rId4"/>
              </a:rPr>
              <a:t>http://www.statmethods.net/</a:t>
            </a:r>
            <a:endParaRPr lang="pt-BR" sz="2000" dirty="0"/>
          </a:p>
          <a:p>
            <a:pPr lvl="1"/>
            <a:r>
              <a:rPr lang="pt-BR" sz="2000" dirty="0">
                <a:hlinkClick r:id="rId5"/>
              </a:rPr>
              <a:t>http://www.ats.ucla.edu/stat/r/</a:t>
            </a:r>
            <a:endParaRPr lang="pt-BR" sz="2000" dirty="0"/>
          </a:p>
          <a:p>
            <a:pPr lvl="1"/>
            <a:r>
              <a:rPr lang="en-GB" sz="2000" dirty="0">
                <a:hlinkClick r:id="rId6"/>
              </a:rPr>
              <a:t>http://stackoverflow.com/</a:t>
            </a:r>
            <a:endParaRPr lang="en-GB" sz="2000" dirty="0"/>
          </a:p>
          <a:p>
            <a:pPr lvl="1"/>
            <a:r>
              <a:rPr lang="en-GB" sz="2000" dirty="0">
                <a:hlinkClick r:id="rId7"/>
              </a:rPr>
              <a:t>https://stats.stackexchange.com/</a:t>
            </a:r>
            <a:endParaRPr lang="en-GB" sz="2000" dirty="0"/>
          </a:p>
          <a:p>
            <a:pPr lvl="1"/>
            <a:r>
              <a:rPr lang="en-GB" sz="2000" dirty="0">
                <a:hlinkClick r:id="rId8"/>
              </a:rPr>
              <a:t>https://github.com/trending/r</a:t>
            </a:r>
            <a:endParaRPr lang="en-GB" sz="2000" dirty="0"/>
          </a:p>
          <a:p>
            <a:pPr lvl="1"/>
            <a:r>
              <a:rPr lang="en-GB" sz="2000" dirty="0">
                <a:hlinkClick r:id="rId9"/>
              </a:rPr>
              <a:t>http://www.cookbook-r.com/</a:t>
            </a:r>
            <a:r>
              <a:rPr lang="en-GB" sz="2000" dirty="0"/>
              <a:t> </a:t>
            </a:r>
          </a:p>
          <a:p>
            <a:pPr lvl="1"/>
            <a:r>
              <a:rPr lang="en-GB" sz="2000" dirty="0"/>
              <a:t>See also the swirl R tutorial on the web </a:t>
            </a:r>
            <a:r>
              <a:rPr lang="en-GB" sz="2000" dirty="0">
                <a:hlinkClick r:id="rId10"/>
              </a:rPr>
              <a:t>http://swirlstats.com</a:t>
            </a:r>
            <a:endParaRPr lang="en-GB" sz="2000" dirty="0"/>
          </a:p>
          <a:p>
            <a:pPr lvl="1"/>
            <a:r>
              <a:rPr lang="en-GB" sz="2000" dirty="0"/>
              <a:t>Or… simply google your questions</a:t>
            </a:r>
          </a:p>
          <a:p>
            <a:r>
              <a:rPr lang="en-GB" sz="2400" dirty="0"/>
              <a:t>Copy code, modify it if necessary and run it</a:t>
            </a:r>
          </a:p>
          <a:p>
            <a:r>
              <a:rPr lang="en-GB" sz="2400" dirty="0"/>
              <a:t>Repeat</a:t>
            </a:r>
          </a:p>
          <a:p>
            <a:endParaRPr lang="en-GB" dirty="0"/>
          </a:p>
        </p:txBody>
      </p:sp>
      <p:sp>
        <p:nvSpPr>
          <p:cNvPr id="4" name="Rounded Rectangle 3"/>
          <p:cNvSpPr/>
          <p:nvPr/>
        </p:nvSpPr>
        <p:spPr>
          <a:xfrm>
            <a:off x="827584" y="3789040"/>
            <a:ext cx="3096344" cy="360040"/>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8272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rmAutofit/>
          </a:bodyPr>
          <a:lstStyle/>
          <a:p>
            <a:pPr marL="0" indent="0">
              <a:buNone/>
            </a:pPr>
            <a:endParaRPr lang="en-GB" sz="4000" dirty="0"/>
          </a:p>
          <a:p>
            <a:pPr marL="0" indent="0">
              <a:buNone/>
            </a:pPr>
            <a:endParaRPr lang="en-GB" sz="4000" dirty="0"/>
          </a:p>
          <a:p>
            <a:pPr marL="0" indent="0">
              <a:buNone/>
            </a:pPr>
            <a:endParaRPr lang="en-GB" sz="4000" dirty="0"/>
          </a:p>
          <a:p>
            <a:pPr marL="0" indent="0">
              <a:buNone/>
            </a:pPr>
            <a:endParaRPr lang="en-GB" sz="4000" dirty="0"/>
          </a:p>
          <a:p>
            <a:pPr marL="0" indent="0">
              <a:buNone/>
            </a:pPr>
            <a:r>
              <a:rPr lang="en-GB" sz="4000" dirty="0"/>
              <a:t>								Your turn</a:t>
            </a:r>
          </a:p>
        </p:txBody>
      </p:sp>
    </p:spTree>
    <p:extLst>
      <p:ext uri="{BB962C8B-B14F-4D97-AF65-F5344CB8AC3E}">
        <p14:creationId xmlns:p14="http://schemas.microsoft.com/office/powerpoint/2010/main" val="1364311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sz="quarter" idx="14"/>
          </p:nvPr>
        </p:nvSpPr>
        <p:spPr/>
        <p:txBody>
          <a:bodyPr>
            <a:normAutofit/>
          </a:bodyPr>
          <a:lstStyle/>
          <a:p>
            <a:endParaRPr lang="en-GB" dirty="0"/>
          </a:p>
        </p:txBody>
      </p:sp>
      <p:sp>
        <p:nvSpPr>
          <p:cNvPr id="16" name="Content Placeholder 15"/>
          <p:cNvSpPr>
            <a:spLocks noGrp="1"/>
          </p:cNvSpPr>
          <p:nvPr>
            <p:ph sz="quarter" idx="15"/>
          </p:nvPr>
        </p:nvSpPr>
        <p:spPr/>
        <p:txBody>
          <a:bodyPr>
            <a:normAutofit/>
          </a:bodyPr>
          <a:lstStyle/>
          <a:p>
            <a:r>
              <a:rPr lang="en-GB" dirty="0"/>
              <a:t>Ana Morales-Gomez</a:t>
            </a:r>
          </a:p>
        </p:txBody>
      </p:sp>
      <p:sp>
        <p:nvSpPr>
          <p:cNvPr id="17" name="Content Placeholder 16"/>
          <p:cNvSpPr>
            <a:spLocks noGrp="1"/>
          </p:cNvSpPr>
          <p:nvPr>
            <p:ph sz="quarter" idx="16"/>
          </p:nvPr>
        </p:nvSpPr>
        <p:spPr>
          <a:xfrm>
            <a:off x="467545" y="3799400"/>
            <a:ext cx="3780234" cy="540544"/>
          </a:xfrm>
        </p:spPr>
        <p:txBody>
          <a:bodyPr>
            <a:normAutofit fontScale="77500" lnSpcReduction="20000"/>
          </a:bodyPr>
          <a:lstStyle/>
          <a:p>
            <a:r>
              <a:rPr lang="en-GB" dirty="0"/>
              <a:t>ana.morales@manchester.ac.uk</a:t>
            </a:r>
          </a:p>
          <a:p>
            <a:endParaRPr lang="en-GB" dirty="0"/>
          </a:p>
        </p:txBody>
      </p:sp>
      <p:sp>
        <p:nvSpPr>
          <p:cNvPr id="7" name="TextBox 6"/>
          <p:cNvSpPr txBox="1"/>
          <p:nvPr/>
        </p:nvSpPr>
        <p:spPr>
          <a:xfrm>
            <a:off x="323528" y="5085184"/>
            <a:ext cx="5760640" cy="1384995"/>
          </a:xfrm>
          <a:prstGeom prst="rect">
            <a:avLst/>
          </a:prstGeom>
          <a:noFill/>
        </p:spPr>
        <p:txBody>
          <a:bodyPr wrap="square" rtlCol="0">
            <a:spAutoFit/>
          </a:bodyPr>
          <a:lstStyle/>
          <a:p>
            <a:r>
              <a:rPr lang="en-GB" sz="1400" dirty="0">
                <a:latin typeface="Arial" pitchFamily="34" charset="0"/>
                <a:cs typeface="Arial" pitchFamily="34" charset="0"/>
              </a:rPr>
              <a:t> </a:t>
            </a:r>
          </a:p>
          <a:p>
            <a:r>
              <a:rPr lang="en-GB" sz="1400" dirty="0">
                <a:latin typeface="+mj-lt"/>
                <a:cs typeface="Arial" pitchFamily="34" charset="0"/>
              </a:rPr>
              <a:t>To follow UK Data Service on Twitter:</a:t>
            </a:r>
          </a:p>
          <a:p>
            <a:r>
              <a:rPr lang="en-GB" sz="1400" dirty="0">
                <a:latin typeface="+mj-lt"/>
                <a:cs typeface="Arial" pitchFamily="34" charset="0"/>
              </a:rPr>
              <a:t>@UKDataService</a:t>
            </a:r>
          </a:p>
          <a:p>
            <a:endParaRPr lang="en-GB" sz="1400" dirty="0">
              <a:latin typeface="Arial" pitchFamily="34" charset="0"/>
              <a:cs typeface="Arial" pitchFamily="34" charset="0"/>
            </a:endParaRPr>
          </a:p>
          <a:p>
            <a:endParaRPr lang="en-GB" sz="1400" dirty="0">
              <a:latin typeface="Arial" pitchFamily="34" charset="0"/>
              <a:cs typeface="Arial" pitchFamily="34" charset="0"/>
            </a:endParaRPr>
          </a:p>
          <a:p>
            <a:endParaRPr lang="en-GB" sz="1400" dirty="0">
              <a:latin typeface="Arial" pitchFamily="34" charset="0"/>
              <a:cs typeface="Arial" pitchFamily="34" charset="0"/>
            </a:endParaRPr>
          </a:p>
        </p:txBody>
      </p:sp>
    </p:spTree>
    <p:extLst>
      <p:ext uri="{BB962C8B-B14F-4D97-AF65-F5344CB8AC3E}">
        <p14:creationId xmlns:p14="http://schemas.microsoft.com/office/powerpoint/2010/main" val="163846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Introduction: What are R and R Studio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700808"/>
            <a:ext cx="2428875" cy="18859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5144" y="1988840"/>
            <a:ext cx="4355976" cy="1528413"/>
          </a:xfrm>
          <a:prstGeom prst="rect">
            <a:avLst/>
          </a:prstGeom>
        </p:spPr>
      </p:pic>
      <p:sp>
        <p:nvSpPr>
          <p:cNvPr id="7" name="TextBox 6"/>
          <p:cNvSpPr txBox="1"/>
          <p:nvPr/>
        </p:nvSpPr>
        <p:spPr>
          <a:xfrm>
            <a:off x="395536" y="3717032"/>
            <a:ext cx="3240360" cy="2862322"/>
          </a:xfrm>
          <a:prstGeom prst="rect">
            <a:avLst/>
          </a:prstGeom>
          <a:noFill/>
        </p:spPr>
        <p:txBody>
          <a:bodyPr wrap="square" rtlCol="0">
            <a:spAutoFit/>
          </a:bodyPr>
          <a:lstStyle/>
          <a:p>
            <a:pPr marL="285750" indent="-285750">
              <a:buFont typeface="Arial" panose="020B0604020202020204" pitchFamily="34" charset="0"/>
              <a:buChar char="•"/>
            </a:pPr>
            <a:r>
              <a:rPr lang="en-GB" dirty="0"/>
              <a:t>R is a statistical programming language</a:t>
            </a:r>
          </a:p>
          <a:p>
            <a:pPr marL="285750" indent="-285750">
              <a:buFont typeface="Arial" panose="020B0604020202020204" pitchFamily="34" charset="0"/>
              <a:buChar char="•"/>
            </a:pPr>
            <a:r>
              <a:rPr lang="en-GB" dirty="0"/>
              <a:t>Open source</a:t>
            </a:r>
          </a:p>
          <a:p>
            <a:pPr marL="285750" indent="-285750">
              <a:buFont typeface="Arial" panose="020B0604020202020204" pitchFamily="34" charset="0"/>
              <a:buChar char="•"/>
            </a:pPr>
            <a:r>
              <a:rPr lang="en-GB" dirty="0"/>
              <a:t>Free </a:t>
            </a:r>
          </a:p>
          <a:p>
            <a:pPr marL="285750" indent="-285750">
              <a:buFont typeface="Arial" panose="020B0604020202020204" pitchFamily="34" charset="0"/>
              <a:buChar char="•"/>
            </a:pPr>
            <a:r>
              <a:rPr lang="en-GB" dirty="0"/>
              <a:t>Available for Windows, Macintosh, and Linux.</a:t>
            </a:r>
          </a:p>
          <a:p>
            <a:pPr marL="285750" indent="-285750">
              <a:buFont typeface="Arial" panose="020B0604020202020204" pitchFamily="34" charset="0"/>
              <a:buChar char="•"/>
            </a:pPr>
            <a:r>
              <a:rPr lang="en-GB" dirty="0"/>
              <a:t>Huge community of users and developers</a:t>
            </a:r>
          </a:p>
          <a:p>
            <a:pPr marL="285750" indent="-285750">
              <a:buFont typeface="Arial" panose="020B0604020202020204" pitchFamily="34" charset="0"/>
              <a:buChar char="•"/>
            </a:pPr>
            <a:r>
              <a:rPr lang="en-GB" dirty="0"/>
              <a:t>Scripting language, i.e. uses code</a:t>
            </a:r>
          </a:p>
        </p:txBody>
      </p:sp>
      <p:sp>
        <p:nvSpPr>
          <p:cNvPr id="8" name="TextBox 7"/>
          <p:cNvSpPr txBox="1"/>
          <p:nvPr/>
        </p:nvSpPr>
        <p:spPr>
          <a:xfrm>
            <a:off x="4574940" y="3927539"/>
            <a:ext cx="3456384" cy="1477328"/>
          </a:xfrm>
          <a:prstGeom prst="rect">
            <a:avLst/>
          </a:prstGeom>
          <a:noFill/>
        </p:spPr>
        <p:txBody>
          <a:bodyPr wrap="square" rtlCol="0">
            <a:spAutoFit/>
          </a:bodyPr>
          <a:lstStyle/>
          <a:p>
            <a:pPr marL="285750" indent="-285750">
              <a:buFont typeface="Arial" panose="020B0604020202020204" pitchFamily="34" charset="0"/>
              <a:buChar char="•"/>
            </a:pPr>
            <a:r>
              <a:rPr lang="en-GB" b="1" dirty="0"/>
              <a:t>Integrated Development Environment or IDE</a:t>
            </a:r>
          </a:p>
          <a:p>
            <a:pPr marL="285750" indent="-285750">
              <a:buFont typeface="Arial" panose="020B0604020202020204" pitchFamily="34" charset="0"/>
              <a:buChar char="•"/>
            </a:pPr>
            <a:r>
              <a:rPr lang="en-GB" dirty="0"/>
              <a:t>All of R goodies, plus</a:t>
            </a:r>
          </a:p>
          <a:p>
            <a:pPr marL="285750" indent="-285750">
              <a:buFont typeface="Arial" panose="020B0604020202020204" pitchFamily="34" charset="0"/>
              <a:buChar char="•"/>
            </a:pPr>
            <a:r>
              <a:rPr lang="en-GB" dirty="0"/>
              <a:t>User friendly interface</a:t>
            </a:r>
          </a:p>
          <a:p>
            <a:pPr marL="285750" indent="-285750">
              <a:buFont typeface="Arial" panose="020B0604020202020204" pitchFamily="34" charset="0"/>
              <a:buChar char="•"/>
            </a:pPr>
            <a:r>
              <a:rPr lang="en-GB" dirty="0"/>
              <a:t>Need R installed</a:t>
            </a:r>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50984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864096"/>
          </a:xfrm>
        </p:spPr>
        <p:txBody>
          <a:bodyPr/>
          <a:lstStyle/>
          <a:p>
            <a:r>
              <a:rPr lang="en-GB" dirty="0"/>
              <a:t>Download and installing</a:t>
            </a:r>
          </a:p>
        </p:txBody>
      </p:sp>
      <p:pic>
        <p:nvPicPr>
          <p:cNvPr id="5" name="Picture 4"/>
          <p:cNvPicPr>
            <a:picLocks noChangeAspect="1"/>
          </p:cNvPicPr>
          <p:nvPr/>
        </p:nvPicPr>
        <p:blipFill>
          <a:blip r:embed="rId3"/>
          <a:stretch>
            <a:fillRect/>
          </a:stretch>
        </p:blipFill>
        <p:spPr>
          <a:xfrm>
            <a:off x="3857261" y="3531155"/>
            <a:ext cx="1557049" cy="547366"/>
          </a:xfrm>
          <a:prstGeom prst="rect">
            <a:avLst/>
          </a:prstGeom>
        </p:spPr>
      </p:pic>
      <p:pic>
        <p:nvPicPr>
          <p:cNvPr id="6" name="Picture 5"/>
          <p:cNvPicPr>
            <a:picLocks noChangeAspect="1"/>
          </p:cNvPicPr>
          <p:nvPr/>
        </p:nvPicPr>
        <p:blipFill>
          <a:blip r:embed="rId4"/>
          <a:stretch>
            <a:fillRect/>
          </a:stretch>
        </p:blipFill>
        <p:spPr>
          <a:xfrm>
            <a:off x="395536" y="3385849"/>
            <a:ext cx="2483021" cy="3472151"/>
          </a:xfrm>
          <a:prstGeom prst="rect">
            <a:avLst/>
          </a:prstGeom>
        </p:spPr>
      </p:pic>
      <p:pic>
        <p:nvPicPr>
          <p:cNvPr id="7" name="Picture 6"/>
          <p:cNvPicPr>
            <a:picLocks noChangeAspect="1"/>
          </p:cNvPicPr>
          <p:nvPr/>
        </p:nvPicPr>
        <p:blipFill>
          <a:blip r:embed="rId5"/>
          <a:stretch>
            <a:fillRect/>
          </a:stretch>
        </p:blipFill>
        <p:spPr>
          <a:xfrm>
            <a:off x="107504" y="1109678"/>
            <a:ext cx="5313389" cy="1585985"/>
          </a:xfrm>
          <a:prstGeom prst="rect">
            <a:avLst/>
          </a:prstGeom>
        </p:spPr>
      </p:pic>
      <p:sp>
        <p:nvSpPr>
          <p:cNvPr id="9" name="TextBox 8"/>
          <p:cNvSpPr txBox="1"/>
          <p:nvPr/>
        </p:nvSpPr>
        <p:spPr>
          <a:xfrm>
            <a:off x="5587856" y="1601881"/>
            <a:ext cx="2880320" cy="369332"/>
          </a:xfrm>
          <a:prstGeom prst="rect">
            <a:avLst/>
          </a:prstGeom>
          <a:noFill/>
        </p:spPr>
        <p:txBody>
          <a:bodyPr wrap="square" rtlCol="0">
            <a:spAutoFit/>
          </a:bodyPr>
          <a:lstStyle/>
          <a:p>
            <a:r>
              <a:rPr lang="en-GB" dirty="0">
                <a:hlinkClick r:id="rId6"/>
              </a:rPr>
              <a:t>https://www.r-project.org/</a:t>
            </a:r>
            <a:endParaRPr lang="en-GB" dirty="0"/>
          </a:p>
        </p:txBody>
      </p:sp>
      <p:sp>
        <p:nvSpPr>
          <p:cNvPr id="10" name="TextBox 9"/>
          <p:cNvSpPr txBox="1"/>
          <p:nvPr/>
        </p:nvSpPr>
        <p:spPr>
          <a:xfrm>
            <a:off x="3131840" y="4508509"/>
            <a:ext cx="5544615" cy="369332"/>
          </a:xfrm>
          <a:prstGeom prst="rect">
            <a:avLst/>
          </a:prstGeom>
          <a:noFill/>
        </p:spPr>
        <p:txBody>
          <a:bodyPr wrap="square" rtlCol="0">
            <a:spAutoFit/>
          </a:bodyPr>
          <a:lstStyle/>
          <a:p>
            <a:r>
              <a:rPr lang="en-GB" dirty="0">
                <a:hlinkClick r:id="rId7"/>
              </a:rPr>
              <a:t>https://www.rstudio.com/products/rstudio/download/</a:t>
            </a:r>
            <a:endParaRPr lang="en-GB" dirty="0"/>
          </a:p>
        </p:txBody>
      </p:sp>
    </p:spTree>
    <p:extLst>
      <p:ext uri="{BB962C8B-B14F-4D97-AF65-F5344CB8AC3E}">
        <p14:creationId xmlns:p14="http://schemas.microsoft.com/office/powerpoint/2010/main" val="166973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88" y="-79578"/>
            <a:ext cx="8229600" cy="792088"/>
          </a:xfrm>
        </p:spPr>
        <p:txBody>
          <a:bodyPr/>
          <a:lstStyle/>
          <a:p>
            <a:r>
              <a:rPr lang="en-GB" dirty="0"/>
              <a:t>R Studio Interface</a:t>
            </a:r>
          </a:p>
        </p:txBody>
      </p:sp>
      <p:pic>
        <p:nvPicPr>
          <p:cNvPr id="4" name="Picture 3"/>
          <p:cNvPicPr>
            <a:picLocks noChangeAspect="1"/>
          </p:cNvPicPr>
          <p:nvPr/>
        </p:nvPicPr>
        <p:blipFill>
          <a:blip r:embed="rId3"/>
          <a:stretch>
            <a:fillRect/>
          </a:stretch>
        </p:blipFill>
        <p:spPr>
          <a:xfrm>
            <a:off x="349188" y="548680"/>
            <a:ext cx="8336535" cy="6408712"/>
          </a:xfrm>
          <a:prstGeom prst="rect">
            <a:avLst/>
          </a:prstGeom>
        </p:spPr>
      </p:pic>
      <p:sp>
        <p:nvSpPr>
          <p:cNvPr id="5" name="TextBox 4"/>
          <p:cNvSpPr txBox="1"/>
          <p:nvPr/>
        </p:nvSpPr>
        <p:spPr>
          <a:xfrm>
            <a:off x="1439652" y="2702708"/>
            <a:ext cx="2808312" cy="307777"/>
          </a:xfrm>
          <a:prstGeom prst="rect">
            <a:avLst/>
          </a:prstGeom>
          <a:noFill/>
        </p:spPr>
        <p:txBody>
          <a:bodyPr wrap="square" rtlCol="0">
            <a:spAutoFit/>
          </a:bodyPr>
          <a:lstStyle/>
          <a:p>
            <a:r>
              <a:rPr lang="en-GB" sz="1400" b="1" dirty="0">
                <a:solidFill>
                  <a:srgbClr val="FF0000"/>
                </a:solidFill>
              </a:rPr>
              <a:t>This is the script editor</a:t>
            </a:r>
          </a:p>
        </p:txBody>
      </p:sp>
      <p:sp>
        <p:nvSpPr>
          <p:cNvPr id="6" name="TextBox 5"/>
          <p:cNvSpPr txBox="1"/>
          <p:nvPr/>
        </p:nvSpPr>
        <p:spPr>
          <a:xfrm>
            <a:off x="4644008" y="2708920"/>
            <a:ext cx="3168352" cy="307777"/>
          </a:xfrm>
          <a:prstGeom prst="rect">
            <a:avLst/>
          </a:prstGeom>
          <a:noFill/>
        </p:spPr>
        <p:txBody>
          <a:bodyPr wrap="square" rtlCol="0">
            <a:spAutoFit/>
          </a:bodyPr>
          <a:lstStyle/>
          <a:p>
            <a:r>
              <a:rPr lang="en-GB" sz="1400" b="1" dirty="0">
                <a:solidFill>
                  <a:srgbClr val="FF0000"/>
                </a:solidFill>
              </a:rPr>
              <a:t>This is the R environment explorer</a:t>
            </a:r>
          </a:p>
        </p:txBody>
      </p:sp>
      <p:sp>
        <p:nvSpPr>
          <p:cNvPr id="8" name="TextBox 7"/>
          <p:cNvSpPr txBox="1"/>
          <p:nvPr/>
        </p:nvSpPr>
        <p:spPr>
          <a:xfrm>
            <a:off x="1259632" y="5589240"/>
            <a:ext cx="2520280" cy="307777"/>
          </a:xfrm>
          <a:prstGeom prst="rect">
            <a:avLst/>
          </a:prstGeom>
          <a:noFill/>
        </p:spPr>
        <p:txBody>
          <a:bodyPr wrap="square" rtlCol="0">
            <a:spAutoFit/>
          </a:bodyPr>
          <a:lstStyle/>
          <a:p>
            <a:r>
              <a:rPr lang="en-GB" sz="1400" b="1" dirty="0">
                <a:solidFill>
                  <a:srgbClr val="FF0000"/>
                </a:solidFill>
              </a:rPr>
              <a:t>This is the R console</a:t>
            </a:r>
          </a:p>
        </p:txBody>
      </p:sp>
      <p:sp>
        <p:nvSpPr>
          <p:cNvPr id="9" name="TextBox 8"/>
          <p:cNvSpPr txBox="1"/>
          <p:nvPr/>
        </p:nvSpPr>
        <p:spPr>
          <a:xfrm>
            <a:off x="5292080" y="5560793"/>
            <a:ext cx="2232248" cy="307777"/>
          </a:xfrm>
          <a:prstGeom prst="rect">
            <a:avLst/>
          </a:prstGeom>
          <a:noFill/>
        </p:spPr>
        <p:txBody>
          <a:bodyPr wrap="square" rtlCol="0">
            <a:spAutoFit/>
          </a:bodyPr>
          <a:lstStyle/>
          <a:p>
            <a:r>
              <a:rPr lang="en-GB" sz="1400" b="1" dirty="0">
                <a:solidFill>
                  <a:srgbClr val="FF0000"/>
                </a:solidFill>
              </a:rPr>
              <a:t>This is the file explorer</a:t>
            </a:r>
          </a:p>
        </p:txBody>
      </p:sp>
    </p:spTree>
    <p:extLst>
      <p:ext uri="{BB962C8B-B14F-4D97-AF65-F5344CB8AC3E}">
        <p14:creationId xmlns:p14="http://schemas.microsoft.com/office/powerpoint/2010/main" val="193971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68" y="188640"/>
            <a:ext cx="8229600" cy="923553"/>
          </a:xfrm>
        </p:spPr>
        <p:txBody>
          <a:bodyPr/>
          <a:lstStyle/>
          <a:p>
            <a:r>
              <a:rPr lang="en-GB" b="1" dirty="0"/>
              <a:t>Getting started with R: Scripts</a:t>
            </a:r>
          </a:p>
        </p:txBody>
      </p:sp>
      <p:sp>
        <p:nvSpPr>
          <p:cNvPr id="3" name="Content Placeholder 2"/>
          <p:cNvSpPr>
            <a:spLocks noGrp="1"/>
          </p:cNvSpPr>
          <p:nvPr>
            <p:ph idx="1"/>
          </p:nvPr>
        </p:nvSpPr>
        <p:spPr>
          <a:xfrm>
            <a:off x="62373" y="1341365"/>
            <a:ext cx="3782719" cy="2375667"/>
          </a:xfrm>
        </p:spPr>
        <p:txBody>
          <a:bodyPr/>
          <a:lstStyle/>
          <a:p>
            <a:pPr>
              <a:buFont typeface="Wingdings" panose="05000000000000000000" pitchFamily="2" charset="2"/>
              <a:buChar char="ü"/>
            </a:pPr>
            <a:r>
              <a:rPr lang="en-GB" dirty="0"/>
              <a:t>Scripts are used to save our work and analyses</a:t>
            </a:r>
          </a:p>
          <a:p>
            <a:pPr lvl="1">
              <a:buFont typeface="Wingdings" panose="05000000000000000000" pitchFamily="2" charset="2"/>
              <a:buChar char="Ø"/>
            </a:pPr>
            <a:r>
              <a:rPr lang="en-GB" dirty="0"/>
              <a:t>Can be stored as R script or Notepad</a:t>
            </a:r>
          </a:p>
          <a:p>
            <a:pPr lvl="1">
              <a:buFont typeface="Wingdings" panose="05000000000000000000" pitchFamily="2" charset="2"/>
              <a:buChar char="Ø"/>
            </a:pPr>
            <a:r>
              <a:rPr lang="en-GB" dirty="0"/>
              <a:t>Can be opened again in later sessions</a:t>
            </a:r>
          </a:p>
          <a:p>
            <a:pPr lvl="1">
              <a:buFont typeface="Wingdings" panose="05000000000000000000" pitchFamily="2" charset="2"/>
              <a:buChar char="Ø"/>
            </a:pPr>
            <a:r>
              <a:rPr lang="en-GB" dirty="0"/>
              <a:t>Can be copied and modified</a:t>
            </a:r>
          </a:p>
          <a:p>
            <a:pPr lvl="1">
              <a:buFont typeface="Wingdings" panose="05000000000000000000" pitchFamily="2" charset="2"/>
              <a:buChar char="Ø"/>
            </a:pPr>
            <a:r>
              <a:rPr lang="en-GB" dirty="0"/>
              <a:t>Can be shared</a:t>
            </a:r>
          </a:p>
          <a:p>
            <a:endParaRPr lang="en-GB" dirty="0"/>
          </a:p>
        </p:txBody>
      </p:sp>
      <p:pic>
        <p:nvPicPr>
          <p:cNvPr id="4" name="Picture 3"/>
          <p:cNvPicPr>
            <a:picLocks noChangeAspect="1"/>
          </p:cNvPicPr>
          <p:nvPr/>
        </p:nvPicPr>
        <p:blipFill>
          <a:blip r:embed="rId3"/>
          <a:stretch>
            <a:fillRect/>
          </a:stretch>
        </p:blipFill>
        <p:spPr>
          <a:xfrm>
            <a:off x="3934084" y="836712"/>
            <a:ext cx="5216942" cy="5320642"/>
          </a:xfrm>
          <a:prstGeom prst="rect">
            <a:avLst/>
          </a:prstGeom>
        </p:spPr>
      </p:pic>
      <p:sp>
        <p:nvSpPr>
          <p:cNvPr id="5" name="Rounded Rectangle 4"/>
          <p:cNvSpPr/>
          <p:nvPr/>
        </p:nvSpPr>
        <p:spPr>
          <a:xfrm>
            <a:off x="4211960" y="1556792"/>
            <a:ext cx="1728192"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4"/>
          <a:stretch>
            <a:fillRect/>
          </a:stretch>
        </p:blipFill>
        <p:spPr>
          <a:xfrm>
            <a:off x="232768" y="3717032"/>
            <a:ext cx="3598845" cy="2608337"/>
          </a:xfrm>
          <a:prstGeom prst="rect">
            <a:avLst/>
          </a:prstGeom>
        </p:spPr>
      </p:pic>
    </p:spTree>
    <p:extLst>
      <p:ext uri="{BB962C8B-B14F-4D97-AF65-F5344CB8AC3E}">
        <p14:creationId xmlns:p14="http://schemas.microsoft.com/office/powerpoint/2010/main" val="137915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7160" y="843755"/>
            <a:ext cx="6334125" cy="4733925"/>
          </a:xfrm>
          <a:prstGeom prst="rect">
            <a:avLst/>
          </a:prstGeom>
        </p:spPr>
      </p:pic>
      <p:sp>
        <p:nvSpPr>
          <p:cNvPr id="2" name="Title 1"/>
          <p:cNvSpPr>
            <a:spLocks noGrp="1"/>
          </p:cNvSpPr>
          <p:nvPr>
            <p:ph type="title"/>
          </p:nvPr>
        </p:nvSpPr>
        <p:spPr>
          <a:xfrm>
            <a:off x="97160" y="0"/>
            <a:ext cx="8229600" cy="626125"/>
          </a:xfrm>
        </p:spPr>
        <p:txBody>
          <a:bodyPr/>
          <a:lstStyle/>
          <a:p>
            <a:r>
              <a:rPr lang="en-GB" b="1" dirty="0"/>
              <a:t>Scripts</a:t>
            </a:r>
          </a:p>
        </p:txBody>
      </p:sp>
      <p:sp>
        <p:nvSpPr>
          <p:cNvPr id="5" name="Rounded Rectangle 4"/>
          <p:cNvSpPr/>
          <p:nvPr/>
        </p:nvSpPr>
        <p:spPr>
          <a:xfrm>
            <a:off x="4211960" y="1263568"/>
            <a:ext cx="576064" cy="36004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6542544" y="1988840"/>
            <a:ext cx="2133912" cy="461665"/>
          </a:xfrm>
          <a:prstGeom prst="rect">
            <a:avLst/>
          </a:prstGeom>
          <a:noFill/>
        </p:spPr>
        <p:txBody>
          <a:bodyPr wrap="square" rtlCol="0">
            <a:spAutoFit/>
          </a:bodyPr>
          <a:lstStyle/>
          <a:p>
            <a:r>
              <a:rPr lang="en-GB" sz="1200" dirty="0"/>
              <a:t>You can select a code and press ‘Run’</a:t>
            </a:r>
          </a:p>
        </p:txBody>
      </p:sp>
      <p:sp>
        <p:nvSpPr>
          <p:cNvPr id="15" name="TextBox 14"/>
          <p:cNvSpPr txBox="1"/>
          <p:nvPr/>
        </p:nvSpPr>
        <p:spPr>
          <a:xfrm>
            <a:off x="6566246" y="2804864"/>
            <a:ext cx="2133912" cy="830997"/>
          </a:xfrm>
          <a:prstGeom prst="rect">
            <a:avLst/>
          </a:prstGeom>
          <a:noFill/>
        </p:spPr>
        <p:txBody>
          <a:bodyPr wrap="square" rtlCol="0">
            <a:spAutoFit/>
          </a:bodyPr>
          <a:lstStyle/>
          <a:p>
            <a:r>
              <a:rPr lang="en-GB" sz="1200" dirty="0"/>
              <a:t>Or, click/select on the line of the code and press:</a:t>
            </a:r>
          </a:p>
          <a:p>
            <a:r>
              <a:rPr lang="en-GB" sz="1200" dirty="0"/>
              <a:t>Ctrl + Enter (windows)</a:t>
            </a:r>
          </a:p>
          <a:p>
            <a:r>
              <a:rPr lang="en-GB" sz="1200" dirty="0" err="1">
                <a:solidFill>
                  <a:srgbClr val="000000"/>
                </a:solidFill>
                <a:latin typeface="Helvetica" panose="020B0604020202020204" pitchFamily="34" charset="0"/>
              </a:rPr>
              <a:t>Command+Alt+R</a:t>
            </a:r>
            <a:r>
              <a:rPr lang="en-GB" sz="1200" dirty="0">
                <a:solidFill>
                  <a:srgbClr val="000000"/>
                </a:solidFill>
                <a:latin typeface="Helvetica" panose="020B0604020202020204" pitchFamily="34" charset="0"/>
              </a:rPr>
              <a:t> (Mac)</a:t>
            </a:r>
            <a:r>
              <a:rPr lang="en-GB" sz="1200" dirty="0"/>
              <a:t> </a:t>
            </a:r>
          </a:p>
        </p:txBody>
      </p:sp>
      <p:sp>
        <p:nvSpPr>
          <p:cNvPr id="3" name="Rounded Rectangle 2"/>
          <p:cNvSpPr/>
          <p:nvPr/>
        </p:nvSpPr>
        <p:spPr>
          <a:xfrm>
            <a:off x="663860" y="2808479"/>
            <a:ext cx="5040560" cy="43204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683568" y="1797394"/>
            <a:ext cx="5616624" cy="54644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a:stretch>
            <a:fillRect/>
          </a:stretch>
        </p:blipFill>
        <p:spPr>
          <a:xfrm>
            <a:off x="3923928" y="4196652"/>
            <a:ext cx="4029075" cy="1409700"/>
          </a:xfrm>
          <a:prstGeom prst="rect">
            <a:avLst/>
          </a:prstGeom>
        </p:spPr>
      </p:pic>
    </p:spTree>
    <p:extLst>
      <p:ext uri="{BB962C8B-B14F-4D97-AF65-F5344CB8AC3E}">
        <p14:creationId xmlns:p14="http://schemas.microsoft.com/office/powerpoint/2010/main" val="76855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3"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Working directory…</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GB" dirty="0"/>
              <a:t>Tells R where our data is saved in our PC, laptops, external drive.</a:t>
            </a:r>
          </a:p>
          <a:p>
            <a:pPr>
              <a:buFont typeface="Wingdings" panose="05000000000000000000" pitchFamily="2" charset="2"/>
              <a:buChar char="ü"/>
            </a:pPr>
            <a:r>
              <a:rPr lang="en-GB" dirty="0"/>
              <a:t>Tells R where to save our new analyses and figures</a:t>
            </a:r>
          </a:p>
          <a:p>
            <a:pPr>
              <a:buFont typeface="Wingdings" panose="05000000000000000000" pitchFamily="2" charset="2"/>
              <a:buChar char="ü"/>
            </a:pPr>
            <a:r>
              <a:rPr lang="en-GB" dirty="0"/>
              <a:t>Code to set the working directory:</a:t>
            </a:r>
          </a:p>
          <a:p>
            <a:pPr marL="0" indent="0">
              <a:buNone/>
            </a:pPr>
            <a:endParaRPr lang="en-GB" dirty="0"/>
          </a:p>
          <a:p>
            <a:pPr marL="0" indent="0">
              <a:buNone/>
            </a:pPr>
            <a:r>
              <a:rPr lang="en-GB" dirty="0"/>
              <a:t>	&gt; </a:t>
            </a:r>
            <a:r>
              <a:rPr lang="en-GB" dirty="0" err="1"/>
              <a:t>setwd</a:t>
            </a:r>
            <a:r>
              <a:rPr lang="en-GB" dirty="0"/>
              <a:t>(“your/folder/path”)</a:t>
            </a:r>
          </a:p>
          <a:p>
            <a:pPr marL="0" indent="0">
              <a:buNone/>
            </a:pPr>
            <a:endParaRPr lang="en-GB" dirty="0"/>
          </a:p>
          <a:p>
            <a:pPr marL="0" indent="0">
              <a:buNone/>
            </a:pPr>
            <a:r>
              <a:rPr lang="en-GB" dirty="0"/>
              <a:t>To check where the working directory (</a:t>
            </a:r>
            <a:r>
              <a:rPr lang="en-GB" dirty="0" err="1"/>
              <a:t>wd</a:t>
            </a:r>
            <a:r>
              <a:rPr lang="en-GB" dirty="0"/>
              <a:t>) is:</a:t>
            </a:r>
          </a:p>
          <a:p>
            <a:pPr marL="0" indent="0">
              <a:buNone/>
            </a:pPr>
            <a:endParaRPr lang="en-GB" dirty="0"/>
          </a:p>
          <a:p>
            <a:pPr marL="0" indent="0">
              <a:buNone/>
            </a:pPr>
            <a:r>
              <a:rPr lang="en-GB" dirty="0"/>
              <a:t>	&gt; getwd()</a:t>
            </a:r>
          </a:p>
          <a:p>
            <a:pPr>
              <a:buFont typeface="Wingdings" panose="05000000000000000000" pitchFamily="2" charset="2"/>
              <a:buChar char="ü"/>
            </a:pPr>
            <a:r>
              <a:rPr lang="en-GB" dirty="0"/>
              <a:t>OR…</a:t>
            </a:r>
          </a:p>
          <a:p>
            <a:endParaRPr lang="en-GB" dirty="0"/>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501008"/>
            <a:ext cx="3561361" cy="2283723"/>
          </a:xfrm>
          <a:prstGeom prst="rect">
            <a:avLst/>
          </a:prstGeom>
        </p:spPr>
      </p:pic>
    </p:spTree>
    <p:extLst>
      <p:ext uri="{BB962C8B-B14F-4D97-AF65-F5344CB8AC3E}">
        <p14:creationId xmlns:p14="http://schemas.microsoft.com/office/powerpoint/2010/main" val="195369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Working directory</a:t>
            </a:r>
          </a:p>
        </p:txBody>
      </p:sp>
      <p:pic>
        <p:nvPicPr>
          <p:cNvPr id="8" name="Content Placeholder 7"/>
          <p:cNvPicPr>
            <a:picLocks noGrp="1" noChangeAspect="1"/>
          </p:cNvPicPr>
          <p:nvPr>
            <p:ph idx="1"/>
          </p:nvPr>
        </p:nvPicPr>
        <p:blipFill>
          <a:blip r:embed="rId3"/>
          <a:stretch>
            <a:fillRect/>
          </a:stretch>
        </p:blipFill>
        <p:spPr>
          <a:xfrm>
            <a:off x="2123728" y="4899818"/>
            <a:ext cx="3867150" cy="1666875"/>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71600" y="1124744"/>
            <a:ext cx="6629400" cy="3312368"/>
          </a:xfrm>
          <a:prstGeom prst="rect">
            <a:avLst/>
          </a:prstGeom>
        </p:spPr>
      </p:pic>
      <p:sp>
        <p:nvSpPr>
          <p:cNvPr id="6" name="Rounded Rectangle 5"/>
          <p:cNvSpPr/>
          <p:nvPr/>
        </p:nvSpPr>
        <p:spPr>
          <a:xfrm>
            <a:off x="2732931" y="1375266"/>
            <a:ext cx="504056" cy="14401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2984959" y="2596344"/>
            <a:ext cx="1224136"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2123728" y="5733255"/>
            <a:ext cx="3816424" cy="50405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664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2.xml><?xml version="1.0" encoding="utf-8"?>
<a:theme xmlns:a="http://schemas.openxmlformats.org/drawingml/2006/main" name="1_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DS-PPT">
      <a:majorFont>
        <a:latin typeface="Museo 500"/>
        <a:ea typeface=""/>
        <a:cs typeface=""/>
      </a:majorFont>
      <a:minorFont>
        <a:latin typeface="Museo Sans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EA33AB7F-3AF2-4A92-BC4D-CA763E3DBF3C}" vid="{99DD1193-940B-4805-AE9D-933ABA50BE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1" ma:contentTypeDescription="Create a new document." ma:contentTypeScope="" ma:versionID="156fb0201291918cd612c61fe708e4de">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eb4fd699257ab3e12cdf25f784c7243b"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EDB8F9-A170-4210-BB28-961AF787A13A}"/>
</file>

<file path=customXml/itemProps2.xml><?xml version="1.0" encoding="utf-8"?>
<ds:datastoreItem xmlns:ds="http://schemas.openxmlformats.org/officeDocument/2006/customXml" ds:itemID="{1399965F-92D4-41D2-AF66-4EAD72B7D957}"/>
</file>

<file path=customXml/itemProps3.xml><?xml version="1.0" encoding="utf-8"?>
<ds:datastoreItem xmlns:ds="http://schemas.openxmlformats.org/officeDocument/2006/customXml" ds:itemID="{A7D3EFBF-BC2A-4877-AC09-F9AC28D37B54}"/>
</file>

<file path=docProps/app.xml><?xml version="1.0" encoding="utf-8"?>
<Properties xmlns="http://schemas.openxmlformats.org/officeDocument/2006/extended-properties" xmlns:vt="http://schemas.openxmlformats.org/officeDocument/2006/docPropsVTypes">
  <Template>UKDS_UKDA</Template>
  <TotalTime>9849</TotalTime>
  <Words>3651</Words>
  <Application>Microsoft Office PowerPoint</Application>
  <PresentationFormat>On-screen Show (4:3)</PresentationFormat>
  <Paragraphs>375</Paragraphs>
  <Slides>28</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Calibri</vt:lpstr>
      <vt:lpstr>Museo Sans 500</vt:lpstr>
      <vt:lpstr>Consolas</vt:lpstr>
      <vt:lpstr>Wingdings</vt:lpstr>
      <vt:lpstr>Museo 500</vt:lpstr>
      <vt:lpstr>Helvetica</vt:lpstr>
      <vt:lpstr>Arial</vt:lpstr>
      <vt:lpstr>UKDS_UKDA</vt:lpstr>
      <vt:lpstr>1_UKDS_UKDA</vt:lpstr>
      <vt:lpstr>Brief introduction to R and R Studio</vt:lpstr>
      <vt:lpstr>Overview</vt:lpstr>
      <vt:lpstr>Introduction: What are R and R Studio</vt:lpstr>
      <vt:lpstr>Download and installing</vt:lpstr>
      <vt:lpstr>R Studio Interface</vt:lpstr>
      <vt:lpstr>Getting started with R: Scripts</vt:lpstr>
      <vt:lpstr>Scripts</vt:lpstr>
      <vt:lpstr>Working directory…</vt:lpstr>
      <vt:lpstr>Working directory</vt:lpstr>
      <vt:lpstr>Packages </vt:lpstr>
      <vt:lpstr>Installing packages</vt:lpstr>
      <vt:lpstr>Loading packages</vt:lpstr>
      <vt:lpstr>Data types and data Structures </vt:lpstr>
      <vt:lpstr>Variables</vt:lpstr>
      <vt:lpstr>Vectors</vt:lpstr>
      <vt:lpstr>Data frames and Tibbles</vt:lpstr>
      <vt:lpstr>Importing data</vt:lpstr>
      <vt:lpstr>PowerPoint Presentation</vt:lpstr>
      <vt:lpstr>Importing data, the easy way</vt:lpstr>
      <vt:lpstr>PowerPoint Presentation</vt:lpstr>
      <vt:lpstr>PowerPoint Presentation</vt:lpstr>
      <vt:lpstr>PowerPoint Presentation</vt:lpstr>
      <vt:lpstr>Using data in R</vt:lpstr>
      <vt:lpstr>Recap getting started with R</vt:lpstr>
      <vt:lpstr>Recommended online resources</vt:lpstr>
      <vt:lpstr>Where to go if you are stuck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Parkes</dc:creator>
  <cp:lastModifiedBy>Ana Morales</cp:lastModifiedBy>
  <cp:revision>135</cp:revision>
  <cp:lastPrinted>2019-09-03T15:09:58Z</cp:lastPrinted>
  <dcterms:created xsi:type="dcterms:W3CDTF">2018-09-28T14:14:24Z</dcterms:created>
  <dcterms:modified xsi:type="dcterms:W3CDTF">2020-02-04T07:24:23Z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